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9" r:id="rId7"/>
    <p:sldId id="261" r:id="rId8"/>
    <p:sldId id="262" r:id="rId9"/>
    <p:sldId id="263" r:id="rId10"/>
    <p:sldId id="264" r:id="rId11"/>
    <p:sldId id="265" r:id="rId12"/>
    <p:sldId id="266" r:id="rId13"/>
    <p:sldId id="267" r:id="rId14"/>
  </p:sldIdLst>
  <p:sldSz cx="9144000" cy="5143500" type="screen16x9"/>
  <p:notesSz cx="6858000" cy="9144000"/>
  <p:embeddedFontLst>
    <p:embeddedFont>
      <p:font typeface="Lexend" pitchFamily="2" charset="77"/>
      <p:regular r:id="rId16"/>
      <p:bold r:id="rId17"/>
    </p:embeddedFont>
    <p:embeddedFont>
      <p:font typeface="Lexend Black" pitchFamily="2" charset="77"/>
      <p:bold r:id="rId18"/>
    </p:embeddedFont>
    <p:embeddedFont>
      <p:font typeface="Lexend ExtraBold" pitchFamily="2" charset="77"/>
      <p:bold r:id="rId19"/>
    </p:embeddedFont>
    <p:embeddedFont>
      <p:font typeface="Lexend Medium" pitchFamily="2" charset="77"/>
      <p:regular r:id="rId20"/>
      <p:bold r:id="rId21"/>
    </p:embeddedFont>
    <p:embeddedFont>
      <p:font typeface="Roboto" pitchFamily="2" charset="0"/>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7dd2b1736c_0_1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7dd2b1736c_0_1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9d4f2b38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9d4f2b38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709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9d4f2b38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9d4f2b38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8760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9d4f2b38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9d4f2b38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4009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284cd5fe3e4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284cd5fe3e4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fr"/>
              <a:t>Icons : https://www.freepik.com/icon/thinking_1491165</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7dde41ad16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27dde41ad16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7dd2b1736c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27dd2b1736c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29d4f2b384b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29d4f2b384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9d4f2b38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9d4f2b38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9d4f2b38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9d4f2b38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3037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9d4f2b38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9d4f2b38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1179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9d4f2b384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29d4f2b384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2125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fr"/>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imedias.pro/cours-en-ligne/informatique/ordinateur/composants-ordinateur/" TargetMode="External"/><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hyperlink" Target="https://parlonssciences.ca/sites/default/files/2020-06/Parlons_sciences_Pens%C3%A9e_computationelle-2018-web.pdf" TargetMode="External"/><Relationship Id="rId4" Type="http://schemas.openxmlformats.org/officeDocument/2006/relationships/hyperlink" Target="https://rosettacode.org/wiki/Language_Comparison_Tabl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856500"/>
            <a:ext cx="8520600" cy="34305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fr" dirty="0">
                <a:latin typeface="Lexend ExtraBold"/>
                <a:ea typeface="Lexend ExtraBold"/>
                <a:cs typeface="Lexend ExtraBold"/>
                <a:sym typeface="Lexend ExtraBold"/>
              </a:rPr>
              <a:t>Penser un algorithme</a:t>
            </a:r>
            <a:br>
              <a:rPr lang="fr" dirty="0">
                <a:latin typeface="Lexend ExtraBold"/>
                <a:ea typeface="Lexend ExtraBold"/>
                <a:cs typeface="Lexend ExtraBold"/>
                <a:sym typeface="Lexend ExtraBold"/>
              </a:rPr>
            </a:br>
            <a:r>
              <a:rPr lang="fr" dirty="0">
                <a:latin typeface="Lexend ExtraBold"/>
                <a:ea typeface="Lexend ExtraBold"/>
                <a:cs typeface="Lexend ExtraBold"/>
                <a:sym typeface="Lexend ExtraBold"/>
              </a:rPr>
              <a:t>et le programmer</a:t>
            </a:r>
            <a:endParaRPr dirty="0">
              <a:latin typeface="Lexend Medium"/>
              <a:ea typeface="Lexend Medium"/>
              <a:cs typeface="Lexend Medium"/>
              <a:sym typeface="Lexen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14437"/>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FR" dirty="0">
                <a:solidFill>
                  <a:srgbClr val="FF0000"/>
                </a:solidFill>
                <a:latin typeface="Lexend Medium"/>
                <a:ea typeface="Lexend Medium"/>
                <a:cs typeface="Lexend Medium"/>
                <a:sym typeface="Lexend Medium"/>
              </a:rPr>
              <a:t>4. Je teste et corrige</a:t>
            </a:r>
          </a:p>
        </p:txBody>
      </p:sp>
      <p:sp>
        <p:nvSpPr>
          <p:cNvPr id="87" name="Google Shape;87;p18"/>
          <p:cNvSpPr txBox="1">
            <a:spLocks noGrp="1"/>
          </p:cNvSpPr>
          <p:nvPr>
            <p:ph type="body" idx="1"/>
          </p:nvPr>
        </p:nvSpPr>
        <p:spPr>
          <a:xfrm>
            <a:off x="311700" y="787137"/>
            <a:ext cx="8520600" cy="3990900"/>
          </a:xfrm>
          <a:prstGeom prst="rect">
            <a:avLst/>
          </a:prstGeom>
        </p:spPr>
        <p:txBody>
          <a:bodyPr spcFirstLastPara="1" wrap="square" lIns="91425" tIns="91425" rIns="91425" bIns="91425" anchor="t" anchorCtr="0">
            <a:normAutofit/>
          </a:bodyPr>
          <a:lstStyle/>
          <a:p>
            <a:pPr marL="285750" indent="-285750"/>
            <a:r>
              <a:rPr lang="fr-FR" dirty="0">
                <a:latin typeface="Lexend Medium"/>
                <a:ea typeface="Lexend Medium"/>
                <a:cs typeface="Lexend Medium"/>
                <a:sym typeface="Lexend Medium"/>
              </a:rPr>
              <a:t>Je teste souvent mon code pour vérifier qu'il fait ce que je veux</a:t>
            </a:r>
          </a:p>
          <a:p>
            <a:pPr marL="285750" indent="-285750"/>
            <a:r>
              <a:rPr lang="fr-FR" dirty="0">
                <a:latin typeface="Lexend Medium"/>
                <a:ea typeface="Lexend Medium"/>
                <a:cs typeface="Lexend Medium"/>
                <a:sym typeface="Lexend Medium"/>
              </a:rPr>
              <a:t>J'exécute mon programme avec différentes valeurs</a:t>
            </a:r>
          </a:p>
          <a:p>
            <a:pPr marL="285750" indent="-285750"/>
            <a:r>
              <a:rPr lang="fr-FR" dirty="0">
                <a:latin typeface="Lexend Medium"/>
                <a:ea typeface="Lexend Medium"/>
                <a:cs typeface="Lexend Medium"/>
                <a:sym typeface="Lexend Medium"/>
              </a:rPr>
              <a:t>J'observe attentivement ce qui se passe</a:t>
            </a:r>
          </a:p>
          <a:p>
            <a:pPr marL="285750" indent="-285750"/>
            <a:r>
              <a:rPr lang="fr-FR" dirty="0">
                <a:latin typeface="Lexend Medium"/>
                <a:ea typeface="Lexend Medium"/>
                <a:cs typeface="Lexend Medium"/>
                <a:sym typeface="Lexend Medium"/>
              </a:rPr>
              <a:t>Je lis attentivement les messages d'erreur pour comprendre le problème</a:t>
            </a:r>
          </a:p>
          <a:p>
            <a:pPr marL="285750" indent="-285750"/>
            <a:r>
              <a:rPr lang="fr-FR" dirty="0">
                <a:latin typeface="Lexend Medium"/>
                <a:ea typeface="Lexend Medium"/>
                <a:cs typeface="Lexend Medium"/>
                <a:sym typeface="Lexend Medium"/>
              </a:rPr>
              <a:t>Quand quelque chose ne marche pas comme prévu, j'utilise le débogueur</a:t>
            </a:r>
          </a:p>
          <a:p>
            <a:pPr marL="285750" indent="-285750"/>
            <a:r>
              <a:rPr lang="fr-FR" dirty="0">
                <a:latin typeface="Lexend Medium"/>
                <a:ea typeface="Lexend Medium"/>
                <a:cs typeface="Lexend Medium"/>
                <a:sym typeface="Lexend Medium"/>
              </a:rPr>
              <a:t>Je cherche de l'aide dans la documentation ou auprès de mes camarades quand je suis bloqué</a:t>
            </a:r>
            <a:endParaRPr lang="fr-US" dirty="0">
              <a:latin typeface="Lexend Medium"/>
              <a:ea typeface="Lexend Medium"/>
              <a:cs typeface="Lexend Medium"/>
              <a:sym typeface="Lexend Medium"/>
            </a:endParaRPr>
          </a:p>
        </p:txBody>
      </p:sp>
    </p:spTree>
    <p:extLst>
      <p:ext uri="{BB962C8B-B14F-4D97-AF65-F5344CB8AC3E}">
        <p14:creationId xmlns:p14="http://schemas.microsoft.com/office/powerpoint/2010/main" val="4032571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14437"/>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FR" dirty="0">
                <a:solidFill>
                  <a:srgbClr val="FF0000"/>
                </a:solidFill>
                <a:latin typeface="Lexend Medium"/>
                <a:ea typeface="Lexend Medium"/>
                <a:cs typeface="Lexend Medium"/>
                <a:sym typeface="Lexend Medium"/>
              </a:rPr>
              <a:t>5. J'améliore ma solution</a:t>
            </a:r>
          </a:p>
        </p:txBody>
      </p:sp>
      <p:sp>
        <p:nvSpPr>
          <p:cNvPr id="87" name="Google Shape;87;p18"/>
          <p:cNvSpPr txBox="1">
            <a:spLocks noGrp="1"/>
          </p:cNvSpPr>
          <p:nvPr>
            <p:ph type="body" idx="1"/>
          </p:nvPr>
        </p:nvSpPr>
        <p:spPr>
          <a:xfrm>
            <a:off x="311700" y="787137"/>
            <a:ext cx="8520600" cy="3990900"/>
          </a:xfrm>
          <a:prstGeom prst="rect">
            <a:avLst/>
          </a:prstGeom>
        </p:spPr>
        <p:txBody>
          <a:bodyPr spcFirstLastPara="1" wrap="square" lIns="91425" tIns="91425" rIns="91425" bIns="91425" anchor="t" anchorCtr="0">
            <a:normAutofit/>
          </a:bodyPr>
          <a:lstStyle/>
          <a:p>
            <a:pPr marL="285750" indent="-285750"/>
            <a:r>
              <a:rPr lang="fr-FR" dirty="0">
                <a:latin typeface="Lexend Medium"/>
                <a:ea typeface="Lexend Medium"/>
                <a:cs typeface="Lexend Medium"/>
                <a:sym typeface="Lexend Medium"/>
              </a:rPr>
              <a:t>Je me demande si je peux simplifier ou optimiser mon code</a:t>
            </a:r>
          </a:p>
          <a:p>
            <a:pPr marL="285750" indent="-285750"/>
            <a:r>
              <a:rPr lang="fr-FR" dirty="0">
                <a:latin typeface="Lexend Medium"/>
                <a:ea typeface="Lexend Medium"/>
                <a:cs typeface="Lexend Medium"/>
                <a:sym typeface="Lexend Medium"/>
              </a:rPr>
              <a:t>Je repère des motifs qui se répètent et j'essaie de les factoriser</a:t>
            </a:r>
          </a:p>
          <a:p>
            <a:pPr marL="285750" indent="-285750"/>
            <a:r>
              <a:rPr lang="fr-FR" dirty="0">
                <a:latin typeface="Lexend Medium"/>
                <a:ea typeface="Lexend Medium"/>
                <a:cs typeface="Lexend Medium"/>
                <a:sym typeface="Lexend Medium"/>
              </a:rPr>
              <a:t>J'essaie de rendre mon programme plus clair, plus efficace</a:t>
            </a:r>
          </a:p>
          <a:p>
            <a:pPr marL="285750" indent="-285750"/>
            <a:r>
              <a:rPr lang="fr-FR" dirty="0">
                <a:latin typeface="Lexend Medium"/>
                <a:ea typeface="Lexend Medium"/>
                <a:cs typeface="Lexend Medium"/>
                <a:sym typeface="Lexend Medium"/>
              </a:rPr>
              <a:t>Je vérifie que mon programme fonctionne sur tous les cas possibles, même les cas limites ou inhabituels pour le rendre plus robuste</a:t>
            </a:r>
          </a:p>
          <a:p>
            <a:pPr marL="285750" indent="-285750"/>
            <a:r>
              <a:rPr lang="fr-FR" dirty="0">
                <a:latin typeface="Lexend Medium"/>
                <a:ea typeface="Lexend Medium"/>
                <a:cs typeface="Lexend Medium"/>
                <a:sym typeface="Lexend Medium"/>
              </a:rPr>
              <a:t>Je compare ma solution avec celles de mes camarades</a:t>
            </a:r>
          </a:p>
          <a:p>
            <a:pPr marL="285750" indent="-285750"/>
            <a:r>
              <a:rPr lang="fr-FR" dirty="0">
                <a:latin typeface="Lexend Medium"/>
                <a:ea typeface="Lexend Medium"/>
                <a:cs typeface="Lexend Medium"/>
                <a:sym typeface="Lexend Medium"/>
              </a:rPr>
              <a:t>Je cherche des idées pour aller plus loin ou généraliser ma solution</a:t>
            </a:r>
            <a:endParaRPr lang="fr-US" dirty="0">
              <a:latin typeface="Lexend Medium"/>
              <a:ea typeface="Lexend Medium"/>
              <a:cs typeface="Lexend Medium"/>
              <a:sym typeface="Lexend Medium"/>
            </a:endParaRPr>
          </a:p>
        </p:txBody>
      </p:sp>
    </p:spTree>
    <p:extLst>
      <p:ext uri="{BB962C8B-B14F-4D97-AF65-F5344CB8AC3E}">
        <p14:creationId xmlns:p14="http://schemas.microsoft.com/office/powerpoint/2010/main" val="1001063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14437"/>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FR" dirty="0">
                <a:solidFill>
                  <a:srgbClr val="FF0000"/>
                </a:solidFill>
                <a:latin typeface="Lexend Medium"/>
                <a:ea typeface="Lexend Medium"/>
                <a:cs typeface="Lexend Medium"/>
                <a:sym typeface="Lexend Medium"/>
              </a:rPr>
              <a:t>6. Je partage et explique</a:t>
            </a:r>
          </a:p>
        </p:txBody>
      </p:sp>
      <p:sp>
        <p:nvSpPr>
          <p:cNvPr id="87" name="Google Shape;87;p18"/>
          <p:cNvSpPr txBox="1">
            <a:spLocks noGrp="1"/>
          </p:cNvSpPr>
          <p:nvPr>
            <p:ph type="body" idx="1"/>
          </p:nvPr>
        </p:nvSpPr>
        <p:spPr>
          <a:xfrm>
            <a:off x="311700" y="787137"/>
            <a:ext cx="8520600" cy="3990900"/>
          </a:xfrm>
          <a:prstGeom prst="rect">
            <a:avLst/>
          </a:prstGeom>
        </p:spPr>
        <p:txBody>
          <a:bodyPr spcFirstLastPara="1" wrap="square" lIns="91425" tIns="91425" rIns="91425" bIns="91425" anchor="t" anchorCtr="0">
            <a:normAutofit/>
          </a:bodyPr>
          <a:lstStyle/>
          <a:p>
            <a:pPr marL="285750" indent="-285750"/>
            <a:r>
              <a:rPr lang="fr-FR" dirty="0">
                <a:latin typeface="Lexend Medium"/>
                <a:ea typeface="Lexend Medium"/>
                <a:cs typeface="Lexend Medium"/>
                <a:sym typeface="Lexend Medium"/>
              </a:rPr>
              <a:t>Je présente mon travail à la classe</a:t>
            </a:r>
          </a:p>
          <a:p>
            <a:pPr marL="285750" indent="-285750"/>
            <a:r>
              <a:rPr lang="fr-FR" dirty="0">
                <a:latin typeface="Lexend Medium"/>
                <a:ea typeface="Lexend Medium"/>
                <a:cs typeface="Lexend Medium"/>
                <a:sym typeface="Lexend Medium"/>
              </a:rPr>
              <a:t>J'explique comment j'ai procédé et pourquoi j'ai fait ces choix</a:t>
            </a:r>
          </a:p>
          <a:p>
            <a:pPr marL="285750" indent="-285750"/>
            <a:r>
              <a:rPr lang="fr-FR" dirty="0">
                <a:latin typeface="Lexend Medium"/>
                <a:ea typeface="Lexend Medium"/>
                <a:cs typeface="Lexend Medium"/>
                <a:sym typeface="Lexend Medium"/>
              </a:rPr>
              <a:t>Je montre ce que j'ai appris et ce que j'ai trouvé difficile</a:t>
            </a:r>
          </a:p>
          <a:p>
            <a:pPr marL="285750" indent="-285750"/>
            <a:r>
              <a:rPr lang="fr-FR" dirty="0">
                <a:latin typeface="Lexend Medium"/>
                <a:ea typeface="Lexend Medium"/>
                <a:cs typeface="Lexend Medium"/>
                <a:sym typeface="Lexend Medium"/>
              </a:rPr>
              <a:t>J'écoute les retours de mes camarades et de l'enseignant</a:t>
            </a:r>
            <a:endParaRPr lang="fr-US" dirty="0">
              <a:latin typeface="Lexend Medium"/>
              <a:ea typeface="Lexend Medium"/>
              <a:cs typeface="Lexend Medium"/>
              <a:sym typeface="Lexend Medium"/>
            </a:endParaRPr>
          </a:p>
        </p:txBody>
      </p:sp>
    </p:spTree>
    <p:extLst>
      <p:ext uri="{BB962C8B-B14F-4D97-AF65-F5344CB8AC3E}">
        <p14:creationId xmlns:p14="http://schemas.microsoft.com/office/powerpoint/2010/main" val="4197512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14437"/>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FR" dirty="0">
                <a:solidFill>
                  <a:srgbClr val="FF0000"/>
                </a:solidFill>
                <a:latin typeface="Lexend Medium"/>
                <a:ea typeface="Lexend Medium"/>
                <a:cs typeface="Lexend Medium"/>
                <a:sym typeface="Lexend Medium"/>
              </a:rPr>
              <a:t>7. Je réfléchis sur ma démarche</a:t>
            </a:r>
          </a:p>
        </p:txBody>
      </p:sp>
      <p:sp>
        <p:nvSpPr>
          <p:cNvPr id="87" name="Google Shape;87;p18"/>
          <p:cNvSpPr txBox="1">
            <a:spLocks noGrp="1"/>
          </p:cNvSpPr>
          <p:nvPr>
            <p:ph type="body" idx="1"/>
          </p:nvPr>
        </p:nvSpPr>
        <p:spPr>
          <a:xfrm>
            <a:off x="311700" y="787137"/>
            <a:ext cx="8520600" cy="3990900"/>
          </a:xfrm>
          <a:prstGeom prst="rect">
            <a:avLst/>
          </a:prstGeom>
        </p:spPr>
        <p:txBody>
          <a:bodyPr spcFirstLastPara="1" wrap="square" lIns="91425" tIns="91425" rIns="91425" bIns="91425" anchor="t" anchorCtr="0">
            <a:normAutofit/>
          </a:bodyPr>
          <a:lstStyle/>
          <a:p>
            <a:pPr marL="285750" indent="-285750"/>
            <a:r>
              <a:rPr lang="fr-FR" dirty="0">
                <a:latin typeface="Lexend Medium"/>
                <a:ea typeface="Lexend Medium"/>
                <a:cs typeface="Lexend Medium"/>
                <a:sym typeface="Lexend Medium"/>
              </a:rPr>
              <a:t>Je repense à toutes les étapes que j'ai suivies</a:t>
            </a:r>
          </a:p>
          <a:p>
            <a:pPr marL="285750" indent="-285750"/>
            <a:r>
              <a:rPr lang="fr-FR" dirty="0">
                <a:latin typeface="Lexend Medium"/>
                <a:ea typeface="Lexend Medium"/>
                <a:cs typeface="Lexend Medium"/>
                <a:sym typeface="Lexend Medium"/>
              </a:rPr>
              <a:t>J'identifie ce qui m'a aidé et ce qui m'a bloqué</a:t>
            </a:r>
          </a:p>
          <a:p>
            <a:pPr marL="285750" indent="-285750"/>
            <a:r>
              <a:rPr lang="fr-FR" dirty="0">
                <a:latin typeface="Lexend Medium"/>
                <a:ea typeface="Lexend Medium"/>
                <a:cs typeface="Lexend Medium"/>
                <a:sym typeface="Lexend Medium"/>
              </a:rPr>
              <a:t>Je réfléchis à ce que je ferais différemment la prochaine fois</a:t>
            </a:r>
          </a:p>
          <a:p>
            <a:pPr marL="285750" indent="-285750"/>
            <a:r>
              <a:rPr lang="fr-FR" dirty="0">
                <a:latin typeface="Lexend Medium"/>
                <a:ea typeface="Lexend Medium"/>
                <a:cs typeface="Lexend Medium"/>
                <a:sym typeface="Lexend Medium"/>
              </a:rPr>
              <a:t>Je note les nouvelles idées et questions que je me pose</a:t>
            </a:r>
          </a:p>
          <a:p>
            <a:pPr marL="285750" indent="-285750"/>
            <a:r>
              <a:rPr lang="fr-FR" dirty="0">
                <a:latin typeface="Lexend Medium"/>
                <a:ea typeface="Lexend Medium"/>
                <a:cs typeface="Lexend Medium"/>
                <a:sym typeface="Lexend Medium"/>
              </a:rPr>
              <a:t>Je pense à ce que j'ai appris sur moi-même en tant qu'apprenant et programmeur</a:t>
            </a:r>
            <a:endParaRPr lang="fr-US" dirty="0">
              <a:latin typeface="Lexend Medium"/>
              <a:ea typeface="Lexend Medium"/>
              <a:cs typeface="Lexend Medium"/>
              <a:sym typeface="Lexend Medium"/>
            </a:endParaRPr>
          </a:p>
        </p:txBody>
      </p:sp>
    </p:spTree>
    <p:extLst>
      <p:ext uri="{BB962C8B-B14F-4D97-AF65-F5344CB8AC3E}">
        <p14:creationId xmlns:p14="http://schemas.microsoft.com/office/powerpoint/2010/main" val="2397168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
                <a:latin typeface="Lexend Medium"/>
                <a:ea typeface="Lexend Medium"/>
                <a:cs typeface="Lexend Medium"/>
                <a:sym typeface="Lexend"/>
              </a:rPr>
              <a:t>Pour pouvoir penser l’informatique, il faut…</a:t>
            </a:r>
            <a:endParaRPr>
              <a:latin typeface="Lexend Medium"/>
              <a:ea typeface="Lexend Medium"/>
              <a:cs typeface="Lexend Medium"/>
              <a:sym typeface="Lexend"/>
            </a:endParaRPr>
          </a:p>
        </p:txBody>
      </p:sp>
      <p:sp>
        <p:nvSpPr>
          <p:cNvPr id="60" name="Google Shape;60;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rgbClr val="D9D9D9"/>
              </a:buClr>
              <a:buSzPts val="1800"/>
              <a:buFont typeface="Lexend"/>
              <a:buChar char="●"/>
            </a:pPr>
            <a:r>
              <a:rPr lang="fr">
                <a:solidFill>
                  <a:srgbClr val="D9D9D9"/>
                </a:solidFill>
                <a:latin typeface="Lexend Medium"/>
                <a:ea typeface="Lexend Medium"/>
                <a:cs typeface="Lexend Medium"/>
                <a:sym typeface="Lexend"/>
              </a:rPr>
              <a:t>Savoir </a:t>
            </a:r>
            <a:r>
              <a:rPr lang="fr" u="sng">
                <a:solidFill>
                  <a:srgbClr val="D9D9D9"/>
                </a:solidFill>
                <a:latin typeface="Lexend Medium"/>
                <a:ea typeface="Lexend Medium"/>
                <a:cs typeface="Lexend Medium"/>
                <a:sym typeface="Lexend"/>
                <a:hlinkClick r:id="rId3">
                  <a:extLst>
                    <a:ext uri="{A12FA001-AC4F-418D-AE19-62706E023703}">
                      <ahyp:hlinkClr xmlns:ahyp="http://schemas.microsoft.com/office/drawing/2018/hyperlinkcolor" val="tx"/>
                    </a:ext>
                  </a:extLst>
                </a:hlinkClick>
              </a:rPr>
              <a:t>ce qu’est un ordinateur</a:t>
            </a:r>
            <a:r>
              <a:rPr lang="fr">
                <a:solidFill>
                  <a:srgbClr val="D9D9D9"/>
                </a:solidFill>
                <a:latin typeface="Lexend Medium"/>
                <a:ea typeface="Lexend Medium"/>
                <a:cs typeface="Lexend Medium"/>
                <a:sym typeface="Lexend"/>
              </a:rPr>
              <a:t>, ce qu’il peut faire </a:t>
            </a:r>
            <a:br>
              <a:rPr lang="fr">
                <a:solidFill>
                  <a:srgbClr val="D9D9D9"/>
                </a:solidFill>
                <a:latin typeface="Lexend Medium"/>
                <a:ea typeface="Lexend Medium"/>
                <a:cs typeface="Lexend Medium"/>
                <a:sym typeface="Lexend"/>
              </a:rPr>
            </a:br>
            <a:r>
              <a:rPr lang="fr">
                <a:solidFill>
                  <a:srgbClr val="D9D9D9"/>
                </a:solidFill>
                <a:latin typeface="Lexend Medium"/>
                <a:ea typeface="Lexend Medium"/>
                <a:cs typeface="Lexend Medium"/>
                <a:sym typeface="Lexend"/>
              </a:rPr>
              <a:t>et comprendre comment ça marche.</a:t>
            </a:r>
            <a:br>
              <a:rPr lang="fr">
                <a:latin typeface="Lexend Medium"/>
                <a:ea typeface="Lexend Medium"/>
                <a:cs typeface="Lexend Medium"/>
                <a:sym typeface="Lexend"/>
              </a:rPr>
            </a:br>
            <a:endParaRPr>
              <a:latin typeface="Lexend Medium"/>
              <a:ea typeface="Lexend Medium"/>
              <a:cs typeface="Lexend Medium"/>
              <a:sym typeface="Lexend"/>
            </a:endParaRPr>
          </a:p>
          <a:p>
            <a:pPr marL="457200" lvl="0" indent="-342900" algn="l" rtl="0">
              <a:spcBef>
                <a:spcPts val="0"/>
              </a:spcBef>
              <a:spcAft>
                <a:spcPts val="0"/>
              </a:spcAft>
              <a:buClr>
                <a:srgbClr val="D9D9D9"/>
              </a:buClr>
              <a:buSzPts val="1800"/>
              <a:buFont typeface="Lexend"/>
              <a:buChar char="●"/>
            </a:pPr>
            <a:r>
              <a:rPr lang="fr">
                <a:solidFill>
                  <a:srgbClr val="D9D9D9"/>
                </a:solidFill>
                <a:latin typeface="Lexend Medium"/>
                <a:ea typeface="Lexend Medium"/>
                <a:cs typeface="Lexend Medium"/>
                <a:sym typeface="Lexend"/>
              </a:rPr>
              <a:t>Savoir </a:t>
            </a:r>
            <a:r>
              <a:rPr lang="fr" u="sng">
                <a:solidFill>
                  <a:srgbClr val="D9D9D9"/>
                </a:solidFill>
                <a:latin typeface="Lexend Medium"/>
                <a:ea typeface="Lexend Medium"/>
                <a:cs typeface="Lexend Medium"/>
                <a:sym typeface="Lexend"/>
                <a:hlinkClick r:id="rId4">
                  <a:extLst>
                    <a:ext uri="{A12FA001-AC4F-418D-AE19-62706E023703}">
                      <ahyp:hlinkClr xmlns:ahyp="http://schemas.microsoft.com/office/drawing/2018/hyperlinkcolor" val="tx"/>
                    </a:ext>
                  </a:extLst>
                </a:hlinkClick>
              </a:rPr>
              <a:t>lui parler</a:t>
            </a:r>
            <a:r>
              <a:rPr lang="fr">
                <a:solidFill>
                  <a:srgbClr val="D9D9D9"/>
                </a:solidFill>
                <a:latin typeface="Lexend Medium"/>
                <a:ea typeface="Lexend Medium"/>
                <a:cs typeface="Lexend Medium"/>
                <a:sym typeface="Lexend"/>
              </a:rPr>
              <a:t> pour lui dire quoi faire, </a:t>
            </a:r>
            <a:br>
              <a:rPr lang="fr">
                <a:solidFill>
                  <a:srgbClr val="D9D9D9"/>
                </a:solidFill>
                <a:latin typeface="Lexend Medium"/>
                <a:ea typeface="Lexend Medium"/>
                <a:cs typeface="Lexend Medium"/>
                <a:sym typeface="Lexend"/>
              </a:rPr>
            </a:br>
            <a:r>
              <a:rPr lang="fr">
                <a:solidFill>
                  <a:srgbClr val="D9D9D9"/>
                </a:solidFill>
                <a:latin typeface="Lexend Medium"/>
                <a:ea typeface="Lexend Medium"/>
                <a:cs typeface="Lexend Medium"/>
                <a:sym typeface="Lexend"/>
              </a:rPr>
              <a:t>mais aussi comprendre pourquoi et comment</a:t>
            </a:r>
            <a:br>
              <a:rPr lang="fr">
                <a:solidFill>
                  <a:srgbClr val="D9D9D9"/>
                </a:solidFill>
                <a:latin typeface="Lexend Medium"/>
                <a:ea typeface="Lexend Medium"/>
                <a:cs typeface="Lexend Medium"/>
                <a:sym typeface="Lexend"/>
              </a:rPr>
            </a:br>
            <a:r>
              <a:rPr lang="fr">
                <a:solidFill>
                  <a:srgbClr val="D9D9D9"/>
                </a:solidFill>
                <a:latin typeface="Lexend Medium"/>
                <a:ea typeface="Lexend Medium"/>
                <a:cs typeface="Lexend Medium"/>
                <a:sym typeface="Lexend"/>
              </a:rPr>
              <a:t>les langages informatiques ont évolués.</a:t>
            </a:r>
            <a:br>
              <a:rPr lang="fr">
                <a:solidFill>
                  <a:srgbClr val="D9D9D9"/>
                </a:solidFill>
                <a:latin typeface="Lexend Medium"/>
                <a:ea typeface="Lexend Medium"/>
                <a:cs typeface="Lexend Medium"/>
                <a:sym typeface="Lexend"/>
              </a:rPr>
            </a:br>
            <a:endParaRPr>
              <a:solidFill>
                <a:srgbClr val="D9D9D9"/>
              </a:solidFill>
              <a:latin typeface="Lexend Medium"/>
              <a:ea typeface="Lexend Medium"/>
              <a:cs typeface="Lexend Medium"/>
              <a:sym typeface="Lexend"/>
            </a:endParaRPr>
          </a:p>
          <a:p>
            <a:pPr marL="457200" marR="0" lvl="0" indent="-342900" algn="l" rtl="0">
              <a:lnSpc>
                <a:spcPct val="115000"/>
              </a:lnSpc>
              <a:spcBef>
                <a:spcPts val="0"/>
              </a:spcBef>
              <a:spcAft>
                <a:spcPts val="0"/>
              </a:spcAft>
              <a:buClr>
                <a:schemeClr val="dk2"/>
              </a:buClr>
              <a:buSzPts val="1800"/>
              <a:buFont typeface="Lexend"/>
              <a:buChar char="●"/>
            </a:pPr>
            <a:r>
              <a:rPr lang="fr" b="1">
                <a:latin typeface="Lexend Black"/>
                <a:ea typeface="Lexend Black"/>
                <a:cs typeface="Lexend Black"/>
                <a:sym typeface="Lexend"/>
              </a:rPr>
              <a:t>Savoir </a:t>
            </a:r>
            <a:r>
              <a:rPr lang="fr" b="1" u="sng">
                <a:solidFill>
                  <a:schemeClr val="hlink"/>
                </a:solidFill>
                <a:latin typeface="Lexend Black"/>
                <a:ea typeface="Lexend Black"/>
                <a:cs typeface="Lexend Black"/>
                <a:sym typeface="Lexend"/>
                <a:hlinkClick r:id="rId5"/>
              </a:rPr>
              <a:t>réfléchir</a:t>
            </a:r>
            <a:r>
              <a:rPr lang="fr" b="1">
                <a:latin typeface="Lexend Black"/>
                <a:ea typeface="Lexend Black"/>
                <a:cs typeface="Lexend Black"/>
                <a:sym typeface="Lexend"/>
              </a:rPr>
              <a:t> comme un ordinateur et </a:t>
            </a:r>
            <a:br>
              <a:rPr lang="fr" b="1">
                <a:latin typeface="Lexend Black"/>
                <a:ea typeface="Lexend Black"/>
                <a:cs typeface="Lexend Black"/>
                <a:sym typeface="Lexend"/>
              </a:rPr>
            </a:br>
            <a:r>
              <a:rPr lang="fr" b="1">
                <a:latin typeface="Lexend Black"/>
                <a:ea typeface="Lexend Black"/>
                <a:cs typeface="Lexend Black"/>
                <a:sym typeface="Lexend"/>
              </a:rPr>
              <a:t>résoudre des problèmes avec cette logique particulière.</a:t>
            </a:r>
            <a:endParaRPr b="1">
              <a:latin typeface="Lexend Black"/>
              <a:ea typeface="Lexend Black"/>
              <a:cs typeface="Lexend Black"/>
              <a:sym typeface="Lexend"/>
            </a:endParaRPr>
          </a:p>
        </p:txBody>
      </p:sp>
      <p:pic>
        <p:nvPicPr>
          <p:cNvPr id="61" name="Google Shape;61;p14" descr="Dialogue icon"/>
          <p:cNvPicPr preferRelativeResize="0"/>
          <p:nvPr/>
        </p:nvPicPr>
        <p:blipFill>
          <a:blip r:embed="rId6">
            <a:alphaModFix amt="10000"/>
          </a:blip>
          <a:stretch>
            <a:fillRect/>
          </a:stretch>
        </p:blipFill>
        <p:spPr>
          <a:xfrm>
            <a:off x="7612675" y="2438725"/>
            <a:ext cx="843900" cy="843900"/>
          </a:xfrm>
          <a:prstGeom prst="rect">
            <a:avLst/>
          </a:prstGeom>
          <a:noFill/>
          <a:ln>
            <a:noFill/>
          </a:ln>
        </p:spPr>
      </p:pic>
      <p:pic>
        <p:nvPicPr>
          <p:cNvPr id="62" name="Google Shape;62;p14" descr="Autism icon"/>
          <p:cNvPicPr preferRelativeResize="0"/>
          <p:nvPr/>
        </p:nvPicPr>
        <p:blipFill>
          <a:blip r:embed="rId7">
            <a:alphaModFix amt="10000"/>
          </a:blip>
          <a:stretch>
            <a:fillRect/>
          </a:stretch>
        </p:blipFill>
        <p:spPr>
          <a:xfrm>
            <a:off x="7612675" y="1306275"/>
            <a:ext cx="843900" cy="843900"/>
          </a:xfrm>
          <a:prstGeom prst="rect">
            <a:avLst/>
          </a:prstGeom>
          <a:noFill/>
          <a:ln>
            <a:noFill/>
          </a:ln>
        </p:spPr>
      </p:pic>
      <p:pic>
        <p:nvPicPr>
          <p:cNvPr id="63" name="Google Shape;63;p14" descr="Brain icon"/>
          <p:cNvPicPr preferRelativeResize="0"/>
          <p:nvPr/>
        </p:nvPicPr>
        <p:blipFill>
          <a:blip r:embed="rId8">
            <a:alphaModFix amt="67000"/>
          </a:blip>
          <a:stretch>
            <a:fillRect/>
          </a:stretch>
        </p:blipFill>
        <p:spPr>
          <a:xfrm>
            <a:off x="7507304" y="3571175"/>
            <a:ext cx="843900" cy="843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fr">
                <a:latin typeface="Lexend Medium"/>
                <a:ea typeface="Lexend Medium"/>
                <a:cs typeface="Lexend Medium"/>
                <a:sym typeface="Lexend"/>
              </a:rPr>
              <a:t>Architecture d’un ordinateur → Von Neumann</a:t>
            </a:r>
            <a:endParaRPr>
              <a:latin typeface="Lexend Medium"/>
              <a:ea typeface="Lexend Medium"/>
              <a:cs typeface="Lexend Medium"/>
              <a:sym typeface="Lexend"/>
            </a:endParaRPr>
          </a:p>
        </p:txBody>
      </p:sp>
      <p:pic>
        <p:nvPicPr>
          <p:cNvPr id="69" name="Google Shape;69;p15"/>
          <p:cNvPicPr preferRelativeResize="0"/>
          <p:nvPr/>
        </p:nvPicPr>
        <p:blipFill>
          <a:blip r:embed="rId3">
            <a:alphaModFix/>
          </a:blip>
          <a:stretch>
            <a:fillRect/>
          </a:stretch>
        </p:blipFill>
        <p:spPr>
          <a:xfrm>
            <a:off x="1180225" y="1163475"/>
            <a:ext cx="6783526" cy="34936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182800"/>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fr">
                <a:latin typeface="Lexend Medium"/>
                <a:ea typeface="Lexend Medium"/>
                <a:cs typeface="Lexend Medium"/>
                <a:sym typeface="Lexend"/>
              </a:rPr>
              <a:t>Architecture du cerveau humain</a:t>
            </a:r>
            <a:endParaRPr>
              <a:latin typeface="Lexend Medium"/>
              <a:ea typeface="Lexend Medium"/>
              <a:cs typeface="Lexend Medium"/>
              <a:sym typeface="Lexend"/>
            </a:endParaRPr>
          </a:p>
        </p:txBody>
      </p:sp>
      <p:pic>
        <p:nvPicPr>
          <p:cNvPr id="75" name="Google Shape;75;p16"/>
          <p:cNvPicPr preferRelativeResize="0"/>
          <p:nvPr/>
        </p:nvPicPr>
        <p:blipFill>
          <a:blip r:embed="rId3">
            <a:alphaModFix/>
          </a:blip>
          <a:stretch>
            <a:fillRect/>
          </a:stretch>
        </p:blipFill>
        <p:spPr>
          <a:xfrm>
            <a:off x="1152213" y="834775"/>
            <a:ext cx="7298471" cy="41541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200"/>
              </a:spcAft>
              <a:buClr>
                <a:schemeClr val="dk1"/>
              </a:buClr>
              <a:buSzPts val="1100"/>
              <a:buFont typeface="Arial"/>
              <a:buNone/>
            </a:pPr>
            <a:r>
              <a:rPr lang="fr" sz="2500">
                <a:latin typeface="Lexend Medium"/>
                <a:ea typeface="Lexend Medium"/>
                <a:cs typeface="Lexend Medium"/>
                <a:sym typeface="Lexend Medium"/>
              </a:rPr>
              <a:t>Cybernétique et Intelligence Artificielle</a:t>
            </a:r>
            <a:endParaRPr sz="2500">
              <a:latin typeface="Lexend Medium"/>
              <a:ea typeface="Lexend Medium"/>
              <a:cs typeface="Lexend Medium"/>
              <a:sym typeface="Lexend Medium"/>
            </a:endParaRPr>
          </a:p>
        </p:txBody>
      </p:sp>
      <p:sp>
        <p:nvSpPr>
          <p:cNvPr id="81" name="Google Shape;81;p17"/>
          <p:cNvSpPr txBox="1">
            <a:spLocks noGrp="1"/>
          </p:cNvSpPr>
          <p:nvPr>
            <p:ph type="body" idx="1"/>
          </p:nvPr>
        </p:nvSpPr>
        <p:spPr>
          <a:xfrm>
            <a:off x="311700" y="1152475"/>
            <a:ext cx="8520600" cy="3546000"/>
          </a:xfrm>
          <a:prstGeom prst="rect">
            <a:avLst/>
          </a:prstGeom>
        </p:spPr>
        <p:txBody>
          <a:bodyPr spcFirstLastPara="1" wrap="square" lIns="91425" tIns="91425" rIns="91425" bIns="91425" anchor="t" anchorCtr="0">
            <a:normAutofit/>
          </a:bodyPr>
          <a:lstStyle/>
          <a:p>
            <a:pPr marL="457200" lvl="0" indent="-304800" algn="l" rtl="0">
              <a:spcBef>
                <a:spcPts val="600"/>
              </a:spcBef>
              <a:spcAft>
                <a:spcPts val="0"/>
              </a:spcAft>
              <a:buClr>
                <a:schemeClr val="dk1"/>
              </a:buClr>
              <a:buSzPts val="1200"/>
              <a:buFont typeface="Roboto"/>
              <a:buChar char="●"/>
            </a:pPr>
            <a:r>
              <a:rPr lang="fr" sz="1200" dirty="0">
                <a:solidFill>
                  <a:schemeClr val="dk1"/>
                </a:solidFill>
                <a:latin typeface="Lexend Medium"/>
                <a:ea typeface="Lexend Medium"/>
                <a:cs typeface="Lexend Medium"/>
                <a:sym typeface="Lexend"/>
              </a:rPr>
              <a:t>La cybernétique, développée après la Seconde Guerre mondiale, visait à appliquer les principes de communication et de contrôle du vivant aux machines. Elle a jeté les bases conceptuelles de l'intelligence artificielle.</a:t>
            </a:r>
            <a:br>
              <a:rPr lang="fr" sz="1200" dirty="0">
                <a:solidFill>
                  <a:schemeClr val="dk1"/>
                </a:solidFill>
                <a:latin typeface="Lexend Medium"/>
                <a:ea typeface="Lexend Medium"/>
                <a:cs typeface="Lexend Medium"/>
                <a:sym typeface="Lexend"/>
              </a:rPr>
            </a:br>
            <a:endParaRPr sz="1200" dirty="0">
              <a:solidFill>
                <a:schemeClr val="dk1"/>
              </a:solidFill>
              <a:latin typeface="Lexend Medium"/>
              <a:ea typeface="Lexend Medium"/>
              <a:cs typeface="Lexend Medium"/>
              <a:sym typeface="Lexend"/>
            </a:endParaRPr>
          </a:p>
          <a:p>
            <a:pPr marL="457200" lvl="0" indent="-304800" algn="l" rtl="0">
              <a:spcBef>
                <a:spcPts val="0"/>
              </a:spcBef>
              <a:spcAft>
                <a:spcPts val="0"/>
              </a:spcAft>
              <a:buClr>
                <a:schemeClr val="dk1"/>
              </a:buClr>
              <a:buSzPts val="1200"/>
              <a:buFont typeface="Roboto"/>
              <a:buChar char="●"/>
            </a:pPr>
            <a:r>
              <a:rPr lang="fr" sz="1200" dirty="0">
                <a:solidFill>
                  <a:schemeClr val="dk1"/>
                </a:solidFill>
                <a:latin typeface="Lexend Medium"/>
                <a:ea typeface="Lexend Medium"/>
                <a:cs typeface="Lexend Medium"/>
                <a:sym typeface="Lexend"/>
              </a:rPr>
              <a:t>Les conférences Macy entre 1946 et 1953, financées par des fondations philanthropiques, ont réuni des chercheurs de disciplines variées et posé les fondements de la cybernétique. Elles ont nourri les travaux des pionniers de l'IA.</a:t>
            </a:r>
            <a:br>
              <a:rPr lang="fr" sz="1200" dirty="0">
                <a:solidFill>
                  <a:schemeClr val="dk1"/>
                </a:solidFill>
                <a:latin typeface="Lexend Medium"/>
                <a:ea typeface="Lexend Medium"/>
                <a:cs typeface="Lexend Medium"/>
                <a:sym typeface="Lexend"/>
              </a:rPr>
            </a:br>
            <a:endParaRPr sz="1200" dirty="0">
              <a:solidFill>
                <a:schemeClr val="dk1"/>
              </a:solidFill>
              <a:latin typeface="Lexend Medium"/>
              <a:ea typeface="Lexend Medium"/>
              <a:cs typeface="Lexend Medium"/>
              <a:sym typeface="Lexend"/>
            </a:endParaRPr>
          </a:p>
          <a:p>
            <a:pPr marL="457200" lvl="0" indent="-304800" algn="l" rtl="0">
              <a:spcBef>
                <a:spcPts val="0"/>
              </a:spcBef>
              <a:spcAft>
                <a:spcPts val="0"/>
              </a:spcAft>
              <a:buClr>
                <a:schemeClr val="dk1"/>
              </a:buClr>
              <a:buSzPts val="1200"/>
              <a:buFont typeface="Roboto"/>
              <a:buChar char="●"/>
            </a:pPr>
            <a:r>
              <a:rPr lang="fr" sz="1200" dirty="0">
                <a:solidFill>
                  <a:schemeClr val="dk1"/>
                </a:solidFill>
                <a:latin typeface="Lexend Medium"/>
                <a:ea typeface="Lexend Medium"/>
                <a:cs typeface="Lexend Medium"/>
                <a:sym typeface="Lexend"/>
              </a:rPr>
              <a:t>L'architecture de von Neumann, décrivant l'ordinateur moderne, a permis la réalisation pratique des concepts développés par Turing sur la machine universelle. Elle a ouvert la voie aux recherches en IA dans les années 1950.</a:t>
            </a:r>
            <a:endParaRPr dirty="0">
              <a:solidFill>
                <a:schemeClr val="dk1"/>
              </a:solidFill>
              <a:latin typeface="Lexend Medium"/>
              <a:ea typeface="Lexend Medium"/>
              <a:cs typeface="Lexend Medium"/>
              <a:sym typeface="Lexen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B822DF-8D2A-7FFF-A1C7-DA9AAE99146B}"/>
              </a:ext>
            </a:extLst>
          </p:cNvPr>
          <p:cNvSpPr>
            <a:spLocks noGrp="1"/>
          </p:cNvSpPr>
          <p:nvPr>
            <p:ph type="title"/>
          </p:nvPr>
        </p:nvSpPr>
        <p:spPr>
          <a:xfrm>
            <a:off x="311700" y="2150849"/>
            <a:ext cx="8520600" cy="1307967"/>
          </a:xfrm>
        </p:spPr>
        <p:txBody>
          <a:bodyPr>
            <a:normAutofit/>
          </a:bodyPr>
          <a:lstStyle/>
          <a:p>
            <a:r>
              <a:rPr lang="fr-US" dirty="0"/>
              <a:t>Une stratégie générale</a:t>
            </a:r>
            <a:br>
              <a:rPr lang="fr-US" dirty="0"/>
            </a:br>
            <a:r>
              <a:rPr lang="fr-US" dirty="0"/>
              <a:t>pour apprendre à coder</a:t>
            </a:r>
          </a:p>
        </p:txBody>
      </p:sp>
    </p:spTree>
    <p:extLst>
      <p:ext uri="{BB962C8B-B14F-4D97-AF65-F5344CB8AC3E}">
        <p14:creationId xmlns:p14="http://schemas.microsoft.com/office/powerpoint/2010/main" val="846888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14437"/>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FR" dirty="0">
                <a:solidFill>
                  <a:srgbClr val="FF0000"/>
                </a:solidFill>
                <a:latin typeface="Lexend Medium"/>
                <a:ea typeface="Lexend Medium"/>
                <a:cs typeface="Lexend Medium"/>
                <a:sym typeface="Lexend Medium"/>
              </a:rPr>
              <a:t>1. Je comprends le problème</a:t>
            </a:r>
          </a:p>
        </p:txBody>
      </p:sp>
      <p:sp>
        <p:nvSpPr>
          <p:cNvPr id="87" name="Google Shape;87;p18"/>
          <p:cNvSpPr txBox="1">
            <a:spLocks noGrp="1"/>
          </p:cNvSpPr>
          <p:nvPr>
            <p:ph type="body" idx="1"/>
          </p:nvPr>
        </p:nvSpPr>
        <p:spPr>
          <a:xfrm>
            <a:off x="311700" y="787137"/>
            <a:ext cx="8520600" cy="3990900"/>
          </a:xfrm>
          <a:prstGeom prst="rect">
            <a:avLst/>
          </a:prstGeom>
        </p:spPr>
        <p:txBody>
          <a:bodyPr spcFirstLastPara="1" wrap="square" lIns="91425" tIns="91425" rIns="91425" bIns="91425" anchor="t" anchorCtr="0">
            <a:normAutofit/>
          </a:bodyPr>
          <a:lstStyle/>
          <a:p>
            <a:pPr marL="285750" indent="-285750"/>
            <a:r>
              <a:rPr lang="fr-FR" dirty="0">
                <a:latin typeface="Lexend Medium"/>
                <a:ea typeface="Lexend Medium"/>
                <a:cs typeface="Lexend Medium"/>
                <a:sym typeface="Lexend Medium"/>
              </a:rPr>
              <a:t>Je lis attentivement l'énoncé</a:t>
            </a:r>
          </a:p>
          <a:p>
            <a:pPr marL="285750" indent="-285750"/>
            <a:r>
              <a:rPr lang="fr-FR" dirty="0">
                <a:latin typeface="Lexend Medium"/>
                <a:ea typeface="Lexend Medium"/>
                <a:cs typeface="Lexend Medium"/>
                <a:sym typeface="Lexend Medium"/>
              </a:rPr>
              <a:t>J'identifie les informations importantes</a:t>
            </a:r>
          </a:p>
          <a:p>
            <a:pPr marL="285750" indent="-285750"/>
            <a:r>
              <a:rPr lang="fr-FR" dirty="0">
                <a:latin typeface="Lexend Medium"/>
                <a:ea typeface="Lexend Medium"/>
                <a:cs typeface="Lexend Medium"/>
                <a:sym typeface="Lexend Medium"/>
              </a:rPr>
              <a:t>Je reformule le problème avec mes propres mots</a:t>
            </a:r>
          </a:p>
          <a:p>
            <a:pPr marL="285750" indent="-285750"/>
            <a:r>
              <a:rPr lang="fr-FR" dirty="0">
                <a:latin typeface="Lexend Medium"/>
                <a:ea typeface="Lexend Medium"/>
                <a:cs typeface="Lexend Medium"/>
                <a:sym typeface="Lexend Medium"/>
              </a:rPr>
              <a:t>J'échange avec les autres pour m'assurer que j'ai bien compris</a:t>
            </a:r>
            <a:endParaRPr lang="fr-US" dirty="0">
              <a:latin typeface="Lexend Medium"/>
              <a:ea typeface="Lexend Medium"/>
              <a:cs typeface="Lexend Medium"/>
              <a:sym typeface="Lexend Medium"/>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14437"/>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FR" dirty="0">
                <a:solidFill>
                  <a:srgbClr val="FF0000"/>
                </a:solidFill>
                <a:latin typeface="Lexend Medium"/>
                <a:ea typeface="Lexend Medium"/>
                <a:cs typeface="Lexend Medium"/>
                <a:sym typeface="Lexend Medium"/>
              </a:rPr>
              <a:t>2. J'imagine une solution</a:t>
            </a:r>
          </a:p>
        </p:txBody>
      </p:sp>
      <p:sp>
        <p:nvSpPr>
          <p:cNvPr id="87" name="Google Shape;87;p18"/>
          <p:cNvSpPr txBox="1">
            <a:spLocks noGrp="1"/>
          </p:cNvSpPr>
          <p:nvPr>
            <p:ph type="body" idx="1"/>
          </p:nvPr>
        </p:nvSpPr>
        <p:spPr>
          <a:xfrm>
            <a:off x="311700" y="787137"/>
            <a:ext cx="8520600" cy="3990900"/>
          </a:xfrm>
          <a:prstGeom prst="rect">
            <a:avLst/>
          </a:prstGeom>
        </p:spPr>
        <p:txBody>
          <a:bodyPr spcFirstLastPara="1" wrap="square" lIns="91425" tIns="91425" rIns="91425" bIns="91425" anchor="t" anchorCtr="0">
            <a:normAutofit fontScale="85000" lnSpcReduction="10000"/>
          </a:bodyPr>
          <a:lstStyle/>
          <a:p>
            <a:pPr marL="285750" indent="-285750"/>
            <a:r>
              <a:rPr lang="fr-FR" dirty="0">
                <a:latin typeface="Lexend Medium"/>
                <a:ea typeface="Lexend Medium"/>
                <a:cs typeface="Lexend Medium"/>
                <a:sym typeface="Lexend Medium"/>
              </a:rPr>
              <a:t>Je réfléchis aux différentes étapes pour résoudre le problème</a:t>
            </a:r>
          </a:p>
          <a:p>
            <a:pPr marL="285750" indent="-285750"/>
            <a:r>
              <a:rPr lang="fr-FR" dirty="0">
                <a:latin typeface="Lexend Medium"/>
                <a:ea typeface="Lexend Medium"/>
                <a:cs typeface="Lexend Medium"/>
                <a:sym typeface="Lexend Medium"/>
              </a:rPr>
              <a:t>Je décompose le problème en sous-problèmes plus simples à résoudre</a:t>
            </a:r>
          </a:p>
          <a:p>
            <a:pPr marL="285750" indent="-285750"/>
            <a:r>
              <a:rPr lang="fr-FR" dirty="0">
                <a:latin typeface="Lexend Medium"/>
                <a:ea typeface="Lexend Medium"/>
                <a:cs typeface="Lexend Medium"/>
                <a:sym typeface="Lexend Medium"/>
              </a:rPr>
              <a:t>J'essaie de voir le problème sous différents angles, en changeant de point de vue</a:t>
            </a:r>
          </a:p>
          <a:p>
            <a:pPr marL="285750" indent="-285750"/>
            <a:r>
              <a:rPr lang="fr-FR" dirty="0">
                <a:latin typeface="Lexend Medium"/>
                <a:ea typeface="Lexend Medium"/>
                <a:cs typeface="Lexend Medium"/>
                <a:sym typeface="Lexend Medium"/>
              </a:rPr>
              <a:t>Je cherche des analogies avec des problèmes que j'ai déjà résolus ou que je connais</a:t>
            </a:r>
          </a:p>
          <a:p>
            <a:pPr marL="285750" indent="-285750"/>
            <a:r>
              <a:rPr lang="fr-FR" dirty="0">
                <a:latin typeface="Lexend Medium"/>
                <a:ea typeface="Lexend Medium"/>
                <a:cs typeface="Lexend Medium"/>
                <a:sym typeface="Lexend Medium"/>
              </a:rPr>
              <a:t>Je pense aux concepts et aux outils de programmation que j'ai appris et qui pourraient m'être utiles</a:t>
            </a:r>
          </a:p>
          <a:p>
            <a:pPr marL="285750" indent="-285750"/>
            <a:r>
              <a:rPr lang="fr-FR" dirty="0">
                <a:latin typeface="Lexend Medium"/>
                <a:ea typeface="Lexend Medium"/>
                <a:cs typeface="Lexend Medium"/>
                <a:sym typeface="Lexend Medium"/>
              </a:rPr>
              <a:t>Je fais un brainstorming pour générer plusieurs idées de solution, sans me censurer</a:t>
            </a:r>
          </a:p>
          <a:p>
            <a:pPr marL="285750" indent="-285750"/>
            <a:r>
              <a:rPr lang="fr-FR" dirty="0">
                <a:latin typeface="Lexend Medium"/>
                <a:ea typeface="Lexend Medium"/>
                <a:cs typeface="Lexend Medium"/>
                <a:sym typeface="Lexend Medium"/>
              </a:rPr>
              <a:t>Je combine et j'améliore mes idées pour arriver à une solution plus complète et plus originale</a:t>
            </a:r>
          </a:p>
          <a:p>
            <a:pPr marL="285750" indent="-285750"/>
            <a:r>
              <a:rPr lang="fr-FR" dirty="0">
                <a:latin typeface="Lexend Medium"/>
                <a:ea typeface="Lexend Medium"/>
                <a:cs typeface="Lexend Medium"/>
                <a:sym typeface="Lexend Medium"/>
              </a:rPr>
              <a:t>J'imagine des exemples concrets pour tester mentalement ma solution</a:t>
            </a:r>
          </a:p>
          <a:p>
            <a:pPr marL="285750" indent="-285750"/>
            <a:r>
              <a:rPr lang="fr-FR" dirty="0">
                <a:latin typeface="Lexend Medium"/>
                <a:ea typeface="Lexend Medium"/>
                <a:cs typeface="Lexend Medium"/>
                <a:sym typeface="Lexend Medium"/>
              </a:rPr>
              <a:t>Je schématise ma solution sous forme d'algorithme, de diagramme ou de dessin pour mieux la visualiser</a:t>
            </a:r>
          </a:p>
          <a:p>
            <a:pPr marL="285750" indent="-285750"/>
            <a:r>
              <a:rPr lang="fr-FR" dirty="0">
                <a:latin typeface="Lexend Medium"/>
                <a:ea typeface="Lexend Medium"/>
                <a:cs typeface="Lexend Medium"/>
                <a:sym typeface="Lexend Medium"/>
              </a:rPr>
              <a:t>J'explique mon idée à quelqu'un d'autre pour voir si elle est claire et cohérente</a:t>
            </a:r>
            <a:endParaRPr lang="fr-US" dirty="0">
              <a:latin typeface="Lexend Medium"/>
              <a:ea typeface="Lexend Medium"/>
              <a:cs typeface="Lexend Medium"/>
              <a:sym typeface="Lexend Medium"/>
            </a:endParaRPr>
          </a:p>
        </p:txBody>
      </p:sp>
    </p:spTree>
    <p:extLst>
      <p:ext uri="{BB962C8B-B14F-4D97-AF65-F5344CB8AC3E}">
        <p14:creationId xmlns:p14="http://schemas.microsoft.com/office/powerpoint/2010/main" val="188311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214437"/>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fr-FR" dirty="0">
                <a:solidFill>
                  <a:srgbClr val="FF0000"/>
                </a:solidFill>
                <a:latin typeface="Lexend Medium"/>
                <a:ea typeface="Lexend Medium"/>
                <a:cs typeface="Lexend Medium"/>
                <a:sym typeface="Lexend Medium"/>
              </a:rPr>
              <a:t>3. J'écris mon code</a:t>
            </a:r>
          </a:p>
        </p:txBody>
      </p:sp>
      <p:sp>
        <p:nvSpPr>
          <p:cNvPr id="87" name="Google Shape;87;p18"/>
          <p:cNvSpPr txBox="1">
            <a:spLocks noGrp="1"/>
          </p:cNvSpPr>
          <p:nvPr>
            <p:ph type="body" idx="1"/>
          </p:nvPr>
        </p:nvSpPr>
        <p:spPr>
          <a:xfrm>
            <a:off x="311700" y="787137"/>
            <a:ext cx="8520600" cy="3990900"/>
          </a:xfrm>
          <a:prstGeom prst="rect">
            <a:avLst/>
          </a:prstGeom>
        </p:spPr>
        <p:txBody>
          <a:bodyPr spcFirstLastPara="1" wrap="square" lIns="91425" tIns="91425" rIns="91425" bIns="91425" anchor="t" anchorCtr="0">
            <a:normAutofit/>
          </a:bodyPr>
          <a:lstStyle/>
          <a:p>
            <a:pPr marL="285750" indent="-285750"/>
            <a:r>
              <a:rPr lang="fr-FR" dirty="0">
                <a:latin typeface="Lexend Medium"/>
                <a:ea typeface="Lexend Medium"/>
                <a:cs typeface="Lexend Medium"/>
                <a:sym typeface="Lexend Medium"/>
              </a:rPr>
              <a:t>Je réfléchis aux variables dont j'ai besoin pour stocker les informations</a:t>
            </a:r>
          </a:p>
          <a:p>
            <a:pPr marL="285750" indent="-285750"/>
            <a:r>
              <a:rPr lang="fr-FR" dirty="0">
                <a:latin typeface="Lexend Medium"/>
                <a:ea typeface="Lexend Medium"/>
                <a:cs typeface="Lexend Medium"/>
                <a:sym typeface="Lexend Medium"/>
              </a:rPr>
              <a:t>Je choisis des noms clairs et parlants pour mes variables et mes fonctions</a:t>
            </a:r>
          </a:p>
          <a:p>
            <a:pPr marL="285750" indent="-285750"/>
            <a:r>
              <a:rPr lang="fr-FR" dirty="0">
                <a:latin typeface="Lexend Medium"/>
                <a:ea typeface="Lexend Medium"/>
                <a:cs typeface="Lexend Medium"/>
                <a:sym typeface="Lexend Medium"/>
              </a:rPr>
              <a:t>Je décompose mon programme en petites parties (fonctions) qui font chacune une tâche précise</a:t>
            </a:r>
          </a:p>
          <a:p>
            <a:pPr marL="285750" indent="-285750"/>
            <a:r>
              <a:rPr lang="fr-FR" dirty="0">
                <a:latin typeface="Lexend Medium"/>
                <a:ea typeface="Lexend Medium"/>
                <a:cs typeface="Lexend Medium"/>
                <a:sym typeface="Lexend Medium"/>
              </a:rPr>
              <a:t>J'écris mon code pas à pas, en suivant la logique de mon algorithme</a:t>
            </a:r>
          </a:p>
          <a:p>
            <a:pPr marL="285750" indent="-285750"/>
            <a:r>
              <a:rPr lang="fr-FR" dirty="0">
                <a:latin typeface="Lexend Medium"/>
                <a:ea typeface="Lexend Medium"/>
                <a:cs typeface="Lexend Medium"/>
                <a:sym typeface="Lexend Medium"/>
              </a:rPr>
              <a:t>Je respecte les règles de syntaxe et d'indentation pour que mon code soit lisible</a:t>
            </a:r>
          </a:p>
          <a:p>
            <a:pPr marL="285750" indent="-285750"/>
            <a:r>
              <a:rPr lang="fr-FR" dirty="0">
                <a:latin typeface="Lexend Medium"/>
                <a:ea typeface="Lexend Medium"/>
                <a:cs typeface="Lexend Medium"/>
                <a:sym typeface="Lexend Medium"/>
              </a:rPr>
              <a:t>J'utilise des commentaires pour expliquer ce que fait chaque partie du code </a:t>
            </a:r>
            <a:endParaRPr lang="fr-US" dirty="0">
              <a:latin typeface="Lexend Medium"/>
              <a:ea typeface="Lexend Medium"/>
              <a:cs typeface="Lexend Medium"/>
              <a:sym typeface="Lexend Medium"/>
            </a:endParaRPr>
          </a:p>
        </p:txBody>
      </p:sp>
    </p:spTree>
    <p:extLst>
      <p:ext uri="{BB962C8B-B14F-4D97-AF65-F5344CB8AC3E}">
        <p14:creationId xmlns:p14="http://schemas.microsoft.com/office/powerpoint/2010/main" val="347922284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738</Words>
  <Application>Microsoft Macintosh PowerPoint</Application>
  <PresentationFormat>Affichage à l'écran (16:9)</PresentationFormat>
  <Paragraphs>61</Paragraphs>
  <Slides>13</Slides>
  <Notes>12</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13</vt:i4>
      </vt:variant>
    </vt:vector>
  </HeadingPairs>
  <TitlesOfParts>
    <vt:vector size="20" baseType="lpstr">
      <vt:lpstr>Lexend ExtraBold</vt:lpstr>
      <vt:lpstr>Lexend Black</vt:lpstr>
      <vt:lpstr>Lexend Medium</vt:lpstr>
      <vt:lpstr>Lexend</vt:lpstr>
      <vt:lpstr>Roboto</vt:lpstr>
      <vt:lpstr>Arial</vt:lpstr>
      <vt:lpstr>Simple Light</vt:lpstr>
      <vt:lpstr>Penser un algorithme et le programmer</vt:lpstr>
      <vt:lpstr>Pour pouvoir penser l’informatique, il faut…</vt:lpstr>
      <vt:lpstr>Architecture d’un ordinateur → Von Neumann</vt:lpstr>
      <vt:lpstr>Architecture du cerveau humain</vt:lpstr>
      <vt:lpstr>Cybernétique et Intelligence Artificielle</vt:lpstr>
      <vt:lpstr>Une stratégie générale pour apprendre à coder</vt:lpstr>
      <vt:lpstr>1. Je comprends le problème</vt:lpstr>
      <vt:lpstr>2. J'imagine une solution</vt:lpstr>
      <vt:lpstr>3. J'écris mon code</vt:lpstr>
      <vt:lpstr>4. Je teste et corrige</vt:lpstr>
      <vt:lpstr>5. J'améliore ma solution</vt:lpstr>
      <vt:lpstr>6. Je partage et explique</vt:lpstr>
      <vt:lpstr>7. Je réfléchis sur ma démarche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Penser un algorithme et le programmer</dc:title>
  <cp:lastModifiedBy>Christian Andany</cp:lastModifiedBy>
  <cp:revision>1</cp:revision>
  <dcterms:modified xsi:type="dcterms:W3CDTF">2024-03-20T19:32:18Z</dcterms:modified>
</cp:coreProperties>
</file>