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Lexend ExtraBold"/>
      <p:bold r:id="rId11"/>
    </p:embeddedFont>
    <p:embeddedFont>
      <p:font typeface="Lexend Light"/>
      <p:regular r:id="rId12"/>
      <p:bold r:id="rId13"/>
    </p:embeddedFont>
    <p:embeddedFont>
      <p:font typeface="Lexend Medium"/>
      <p:regular r:id="rId14"/>
      <p:bold r:id="rId15"/>
    </p:embeddedFont>
    <p:embeddedFont>
      <p:font typeface="Lexend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LexendExtraBold-bold.fntdata"/><Relationship Id="rId10" Type="http://schemas.openxmlformats.org/officeDocument/2006/relationships/slide" Target="slides/slide5.xml"/><Relationship Id="rId13" Type="http://schemas.openxmlformats.org/officeDocument/2006/relationships/font" Target="fonts/LexendLight-bold.fntdata"/><Relationship Id="rId12" Type="http://schemas.openxmlformats.org/officeDocument/2006/relationships/font" Target="fonts/LexendLight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exendMedium-bold.fntdata"/><Relationship Id="rId14" Type="http://schemas.openxmlformats.org/officeDocument/2006/relationships/font" Target="fonts/LexendMedium-regular.fntdata"/><Relationship Id="rId17" Type="http://schemas.openxmlformats.org/officeDocument/2006/relationships/font" Target="fonts/Lexend-bold.fntdata"/><Relationship Id="rId16" Type="http://schemas.openxmlformats.org/officeDocument/2006/relationships/font" Target="fonts/Lexen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7ac7ad00e9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7ac7ad00e9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7ac7ad00e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7ac7ad00e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Icons : https://www.freepik.com/icon/thinking_1491165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7ac7ad00e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7ac7ad00e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7ac7ad00e9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7ac7ad00e9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7d4469830e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7d4469830e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? → 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X ← 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X → +O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X ← 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X → +O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X ← 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X → +O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! ← O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imedias.pro/cours-en-ligne/informatique/ordinateur/composants-ordinateur/" TargetMode="External"/><Relationship Id="rId4" Type="http://schemas.openxmlformats.org/officeDocument/2006/relationships/hyperlink" Target="https://rosettacode.org/wiki/Language_Comparison_Table" TargetMode="External"/><Relationship Id="rId5" Type="http://schemas.openxmlformats.org/officeDocument/2006/relationships/hyperlink" Target="https://parlonssciences.ca/sites/default/files/2020-06/Parlons_sciences_Pens%C3%A9e_computationelle-2018-web.pdf" TargetMode="Externa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8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youtube.com/watch?v=3WNFBjoJbBA" TargetMode="External"/><Relationship Id="rId4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856500"/>
            <a:ext cx="8520600" cy="343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exend ExtraBold"/>
                <a:ea typeface="Lexend ExtraBold"/>
                <a:cs typeface="Lexend ExtraBold"/>
                <a:sym typeface="Lexend ExtraBold"/>
              </a:rPr>
              <a:t>Langage machine</a:t>
            </a:r>
            <a:endParaRPr>
              <a:latin typeface="Lexend ExtraBold"/>
              <a:ea typeface="Lexend ExtraBold"/>
              <a:cs typeface="Lexend ExtraBold"/>
              <a:sym typeface="Lexend Extra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exend"/>
                <a:ea typeface="Lexend"/>
                <a:cs typeface="Lexend"/>
                <a:sym typeface="Lexend"/>
              </a:rPr>
              <a:t>Pour pouvoir penser l’informatique, il faut…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b="1" lang="fr">
                <a:latin typeface="Lexend"/>
                <a:ea typeface="Lexend"/>
                <a:cs typeface="Lexend"/>
                <a:sym typeface="Lexend"/>
              </a:rPr>
              <a:t>Savoir </a:t>
            </a:r>
            <a:r>
              <a:rPr b="1" lang="fr" u="sng">
                <a:solidFill>
                  <a:schemeClr val="hlink"/>
                </a:solidFill>
                <a:latin typeface="Lexend"/>
                <a:ea typeface="Lexend"/>
                <a:cs typeface="Lexend"/>
                <a:sym typeface="Lexend"/>
                <a:hlinkClick r:id="rId3"/>
              </a:rPr>
              <a:t>ce qu’est un ordinateur</a:t>
            </a:r>
            <a:r>
              <a:rPr b="1" lang="fr">
                <a:latin typeface="Lexend"/>
                <a:ea typeface="Lexend"/>
                <a:cs typeface="Lexend"/>
                <a:sym typeface="Lexend"/>
              </a:rPr>
              <a:t>, ce qu’il peut faire </a:t>
            </a:r>
            <a:br>
              <a:rPr b="1" lang="fr">
                <a:latin typeface="Lexend"/>
                <a:ea typeface="Lexend"/>
                <a:cs typeface="Lexend"/>
                <a:sym typeface="Lexend"/>
              </a:rPr>
            </a:br>
            <a:r>
              <a:rPr b="1" lang="fr">
                <a:latin typeface="Lexend"/>
                <a:ea typeface="Lexend"/>
                <a:cs typeface="Lexend"/>
                <a:sym typeface="Lexend"/>
              </a:rPr>
              <a:t>et comprendre comment ça marche.</a:t>
            </a:r>
            <a:br>
              <a:rPr lang="fr">
                <a:latin typeface="Lexend"/>
                <a:ea typeface="Lexend"/>
                <a:cs typeface="Lexend"/>
                <a:sym typeface="Lexend"/>
              </a:rPr>
            </a:b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Font typeface="Lexend"/>
              <a:buChar char="●"/>
            </a:pPr>
            <a:r>
              <a:rPr lang="fr">
                <a:solidFill>
                  <a:srgbClr val="D9D9D9"/>
                </a:solidFill>
                <a:latin typeface="Lexend"/>
                <a:ea typeface="Lexend"/>
                <a:cs typeface="Lexend"/>
                <a:sym typeface="Lexend"/>
              </a:rPr>
              <a:t>Savoir </a:t>
            </a:r>
            <a:r>
              <a:rPr lang="fr" u="sng">
                <a:solidFill>
                  <a:srgbClr val="D9D9D9"/>
                </a:solidFill>
                <a:latin typeface="Lexend"/>
                <a:ea typeface="Lexend"/>
                <a:cs typeface="Lexend"/>
                <a:sym typeface="Lexend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lui parler</a:t>
            </a:r>
            <a:r>
              <a:rPr lang="fr">
                <a:solidFill>
                  <a:srgbClr val="D9D9D9"/>
                </a:solidFill>
                <a:latin typeface="Lexend"/>
                <a:ea typeface="Lexend"/>
                <a:cs typeface="Lexend"/>
                <a:sym typeface="Lexend"/>
              </a:rPr>
              <a:t> pour lui dire quoi faire, </a:t>
            </a:r>
            <a:br>
              <a:rPr lang="fr">
                <a:solidFill>
                  <a:srgbClr val="D9D9D9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lang="fr">
                <a:solidFill>
                  <a:srgbClr val="D9D9D9"/>
                </a:solidFill>
                <a:latin typeface="Lexend"/>
                <a:ea typeface="Lexend"/>
                <a:cs typeface="Lexend"/>
                <a:sym typeface="Lexend"/>
              </a:rPr>
              <a:t>mais aussi comprendre pourquoi et comment</a:t>
            </a:r>
            <a:br>
              <a:rPr lang="fr">
                <a:solidFill>
                  <a:srgbClr val="D9D9D9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lang="fr">
                <a:solidFill>
                  <a:srgbClr val="D9D9D9"/>
                </a:solidFill>
                <a:latin typeface="Lexend"/>
                <a:ea typeface="Lexend"/>
                <a:cs typeface="Lexend"/>
                <a:sym typeface="Lexend"/>
              </a:rPr>
              <a:t>les langages informatiques ont évolués.</a:t>
            </a:r>
            <a:br>
              <a:rPr lang="fr">
                <a:solidFill>
                  <a:srgbClr val="D9D9D9"/>
                </a:solidFill>
                <a:latin typeface="Lexend"/>
                <a:ea typeface="Lexend"/>
                <a:cs typeface="Lexend"/>
                <a:sym typeface="Lexend"/>
              </a:rPr>
            </a:br>
            <a:endParaRPr>
              <a:solidFill>
                <a:srgbClr val="D9D9D9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1800"/>
              <a:buFont typeface="Lexend"/>
              <a:buChar char="●"/>
            </a:pPr>
            <a:r>
              <a:rPr lang="fr">
                <a:solidFill>
                  <a:srgbClr val="D9D9D9"/>
                </a:solidFill>
                <a:latin typeface="Lexend"/>
                <a:ea typeface="Lexend"/>
                <a:cs typeface="Lexend"/>
                <a:sym typeface="Lexend"/>
              </a:rPr>
              <a:t>Savoir </a:t>
            </a:r>
            <a:r>
              <a:rPr lang="fr" u="sng">
                <a:solidFill>
                  <a:srgbClr val="D9D9D9"/>
                </a:solidFill>
                <a:latin typeface="Lexend"/>
                <a:ea typeface="Lexend"/>
                <a:cs typeface="Lexend"/>
                <a:sym typeface="Lexend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réfléchir</a:t>
            </a:r>
            <a:r>
              <a:rPr lang="fr">
                <a:solidFill>
                  <a:srgbClr val="D9D9D9"/>
                </a:solidFill>
                <a:latin typeface="Lexend"/>
                <a:ea typeface="Lexend"/>
                <a:cs typeface="Lexend"/>
                <a:sym typeface="Lexend"/>
              </a:rPr>
              <a:t> comme un ordinateur et </a:t>
            </a:r>
            <a:br>
              <a:rPr lang="fr">
                <a:solidFill>
                  <a:srgbClr val="D9D9D9"/>
                </a:solidFill>
                <a:latin typeface="Lexend"/>
                <a:ea typeface="Lexend"/>
                <a:cs typeface="Lexend"/>
                <a:sym typeface="Lexend"/>
              </a:rPr>
            </a:br>
            <a:r>
              <a:rPr lang="fr">
                <a:solidFill>
                  <a:srgbClr val="D9D9D9"/>
                </a:solidFill>
                <a:latin typeface="Lexend"/>
                <a:ea typeface="Lexend"/>
                <a:cs typeface="Lexend"/>
                <a:sym typeface="Lexend"/>
              </a:rPr>
              <a:t>résoudre des problèmes avec cette logique particulière.</a:t>
            </a:r>
            <a:endParaRPr>
              <a:solidFill>
                <a:srgbClr val="D9D9D9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descr="Dialogue icon" id="61" name="Google Shape;61;p14"/>
          <p:cNvPicPr preferRelativeResize="0"/>
          <p:nvPr/>
        </p:nvPicPr>
        <p:blipFill>
          <a:blip r:embed="rId6">
            <a:alphaModFix amt="10000"/>
          </a:blip>
          <a:stretch>
            <a:fillRect/>
          </a:stretch>
        </p:blipFill>
        <p:spPr>
          <a:xfrm>
            <a:off x="7612675" y="2438725"/>
            <a:ext cx="843900" cy="8439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utism icon" id="62" name="Google Shape;62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612675" y="1306275"/>
            <a:ext cx="843900" cy="8439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rain icon" id="63" name="Google Shape;63;p14"/>
          <p:cNvPicPr preferRelativeResize="0"/>
          <p:nvPr/>
        </p:nvPicPr>
        <p:blipFill>
          <a:blip r:embed="rId8">
            <a:alphaModFix amt="10000"/>
          </a:blip>
          <a:stretch>
            <a:fillRect/>
          </a:stretch>
        </p:blipFill>
        <p:spPr>
          <a:xfrm>
            <a:off x="7507304" y="3571175"/>
            <a:ext cx="843900" cy="84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et’s talk about Konrad Zuse. Father of the programmable computer. Winner of “the weirdest programming language” award (Plankal….Plänkte.. Planktacool?). One of the biggest contributors to modern computing.&#10;In our debut episode of Honeypot Explains, we walk you through the key moments of Konrad Zuse’s life, from university, the Z3 and beyond.&#10;&#10;Check out the home for untold developer stories around open source, careers and all the other cool stuff developers are doing at cult.honeypot.io.&#10;&#10;Honeypot is a developer-focused job platform, on a mission to get developers great jobs. &#10;Wanna see what we're all about? Visit honeypot.io to find a job you love.&#10;&#10;To learn more about Honeypot: http://www.honeypot.io/?utm_source=youtube&#10;&#10;Follow Them:&#10;https://www.deutsches-museum.de (https://www.youtube.com/channel/UCCjFn707ij2b4qtsKe7901Q)&#10;https://computerhistory.org/&#10;&#10;Follow us:&#10;Twitter: https://twitter.com/honeypotio&#10;Facebook: https://www.facebook.com/Honeypotio/&#10;Linkedin: https://www.linkedin.com/company/10210811/&#10;Instagram: https://www.instagram.com/honeypot.cult/" id="68" name="Google Shape;68;p15" title="Who is Konrad Zuse? Meet the Man Behind the Programmable Computer and Plankalkül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idx="4294967295" type="title"/>
          </p:nvPr>
        </p:nvSpPr>
        <p:spPr>
          <a:xfrm>
            <a:off x="586800" y="154349"/>
            <a:ext cx="7970400" cy="53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exend"/>
                <a:ea typeface="Lexend"/>
                <a:cs typeface="Lexend"/>
                <a:sym typeface="Lexend"/>
              </a:rPr>
              <a:t>Architecture Von Neumann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1961" y="969361"/>
            <a:ext cx="6940218" cy="3574318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6"/>
          <p:cNvSpPr/>
          <p:nvPr/>
        </p:nvSpPr>
        <p:spPr>
          <a:xfrm>
            <a:off x="6766392" y="872285"/>
            <a:ext cx="1656000" cy="4449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Donne les instructions</a:t>
            </a:r>
            <a:endParaRPr sz="1100"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76" name="Google Shape;76;p16"/>
          <p:cNvSpPr/>
          <p:nvPr/>
        </p:nvSpPr>
        <p:spPr>
          <a:xfrm>
            <a:off x="4544807" y="872285"/>
            <a:ext cx="1656000" cy="4449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Un seul nombre </a:t>
            </a:r>
            <a:br>
              <a:rPr lang="fr" sz="1100">
                <a:latin typeface="Lexend Light"/>
                <a:ea typeface="Lexend Light"/>
                <a:cs typeface="Lexend Light"/>
                <a:sym typeface="Lexend Light"/>
              </a:rPr>
            </a:b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à la fois</a:t>
            </a:r>
            <a:endParaRPr sz="1100"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77" name="Google Shape;77;p16"/>
          <p:cNvSpPr/>
          <p:nvPr/>
        </p:nvSpPr>
        <p:spPr>
          <a:xfrm rot="10800000">
            <a:off x="3079961" y="4446974"/>
            <a:ext cx="1655700" cy="4449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78" name="Google Shape;78;p16"/>
          <p:cNvSpPr txBox="1"/>
          <p:nvPr/>
        </p:nvSpPr>
        <p:spPr>
          <a:xfrm>
            <a:off x="3096055" y="4583748"/>
            <a:ext cx="1623600" cy="1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Ajoute ou remplace</a:t>
            </a:r>
            <a:endParaRPr sz="1100"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79" name="Google Shape;79;p16"/>
          <p:cNvSpPr/>
          <p:nvPr/>
        </p:nvSpPr>
        <p:spPr>
          <a:xfrm rot="10800000">
            <a:off x="841134" y="4465014"/>
            <a:ext cx="1522800" cy="4089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80" name="Google Shape;80;p16"/>
          <p:cNvSpPr txBox="1"/>
          <p:nvPr/>
        </p:nvSpPr>
        <p:spPr>
          <a:xfrm>
            <a:off x="856088" y="4590479"/>
            <a:ext cx="1493100" cy="15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Résultat calculs</a:t>
            </a:r>
            <a:endParaRPr sz="1100"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81" name="Google Shape;81;p16"/>
          <p:cNvSpPr/>
          <p:nvPr/>
        </p:nvSpPr>
        <p:spPr>
          <a:xfrm>
            <a:off x="841218" y="590201"/>
            <a:ext cx="1656000" cy="4449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Capteurs</a:t>
            </a:r>
            <a:endParaRPr sz="1100"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82" name="Google Shape;82;p16"/>
          <p:cNvSpPr/>
          <p:nvPr/>
        </p:nvSpPr>
        <p:spPr>
          <a:xfrm>
            <a:off x="841218" y="1612410"/>
            <a:ext cx="1656000" cy="4449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Des</a:t>
            </a: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 nombres </a:t>
            </a:r>
            <a:br>
              <a:rPr lang="fr" sz="1100">
                <a:latin typeface="Lexend Light"/>
                <a:ea typeface="Lexend Light"/>
                <a:cs typeface="Lexend Light"/>
                <a:sym typeface="Lexend Light"/>
              </a:rPr>
            </a:b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uniquement</a:t>
            </a:r>
            <a:endParaRPr sz="1100">
              <a:latin typeface="Lexend Light"/>
              <a:ea typeface="Lexend Light"/>
              <a:cs typeface="Lexend Light"/>
              <a:sym typeface="Lexend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/>
        </p:nvSpPr>
        <p:spPr>
          <a:xfrm>
            <a:off x="6260325" y="690150"/>
            <a:ext cx="1720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Unité de Contrôle</a:t>
            </a:r>
            <a:endParaRPr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1961" y="969361"/>
            <a:ext cx="6940218" cy="3574318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>
            <p:ph idx="4294967295" type="title"/>
          </p:nvPr>
        </p:nvSpPr>
        <p:spPr>
          <a:xfrm>
            <a:off x="586800" y="154349"/>
            <a:ext cx="7970400" cy="53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>
                <a:latin typeface="Lexend"/>
                <a:ea typeface="Lexend"/>
                <a:cs typeface="Lexend"/>
                <a:sym typeface="Lexend"/>
              </a:rPr>
              <a:t>Multiplier par 2, 8, 10</a:t>
            </a:r>
            <a:endParaRPr sz="24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0" name="Google Shape;90;p17"/>
          <p:cNvSpPr/>
          <p:nvPr/>
        </p:nvSpPr>
        <p:spPr>
          <a:xfrm>
            <a:off x="6260325" y="1030725"/>
            <a:ext cx="1720500" cy="34407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7"/>
          <p:cNvSpPr txBox="1"/>
          <p:nvPr/>
        </p:nvSpPr>
        <p:spPr>
          <a:xfrm>
            <a:off x="6561325" y="1030725"/>
            <a:ext cx="1419600" cy="344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20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? → O</a:t>
            </a:r>
            <a:endParaRPr sz="2200">
              <a:solidFill>
                <a:schemeClr val="dk1"/>
              </a:solidFill>
              <a:latin typeface="Lexend Medium"/>
              <a:ea typeface="Lexend Medium"/>
              <a:cs typeface="Lexend Medium"/>
              <a:sym typeface="Lexen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20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X ← O</a:t>
            </a:r>
            <a:endParaRPr sz="2200">
              <a:solidFill>
                <a:schemeClr val="dk1"/>
              </a:solidFill>
              <a:latin typeface="Lexend Medium"/>
              <a:ea typeface="Lexend Medium"/>
              <a:cs typeface="Lexend Medium"/>
              <a:sym typeface="Lexen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20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X → +O</a:t>
            </a:r>
            <a:endParaRPr sz="2200">
              <a:solidFill>
                <a:schemeClr val="dk1"/>
              </a:solidFill>
              <a:latin typeface="Lexend Medium"/>
              <a:ea typeface="Lexend Medium"/>
              <a:cs typeface="Lexend Medium"/>
              <a:sym typeface="Lexen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20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X ← O</a:t>
            </a:r>
            <a:endParaRPr sz="2200">
              <a:solidFill>
                <a:schemeClr val="dk1"/>
              </a:solidFill>
              <a:latin typeface="Lexend Medium"/>
              <a:ea typeface="Lexend Medium"/>
              <a:cs typeface="Lexend Medium"/>
              <a:sym typeface="Lexen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20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X → +O</a:t>
            </a:r>
            <a:endParaRPr sz="2200">
              <a:solidFill>
                <a:schemeClr val="dk1"/>
              </a:solidFill>
              <a:latin typeface="Lexend Medium"/>
              <a:ea typeface="Lexend Medium"/>
              <a:cs typeface="Lexend Medium"/>
              <a:sym typeface="Lexen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20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Y ← O</a:t>
            </a:r>
            <a:endParaRPr sz="2200">
              <a:solidFill>
                <a:schemeClr val="dk1"/>
              </a:solidFill>
              <a:latin typeface="Lexend Medium"/>
              <a:ea typeface="Lexend Medium"/>
              <a:cs typeface="Lexend Medium"/>
              <a:sym typeface="Lexen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20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Y → +O</a:t>
            </a:r>
            <a:endParaRPr sz="2200">
              <a:solidFill>
                <a:schemeClr val="dk1"/>
              </a:solidFill>
              <a:latin typeface="Lexend Medium"/>
              <a:ea typeface="Lexend Medium"/>
              <a:cs typeface="Lexend Medium"/>
              <a:sym typeface="Lexen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20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X → +O</a:t>
            </a:r>
            <a:endParaRPr sz="2200">
              <a:solidFill>
                <a:schemeClr val="dk1"/>
              </a:solidFill>
              <a:latin typeface="Lexend Medium"/>
              <a:ea typeface="Lexend Medium"/>
              <a:cs typeface="Lexend Medium"/>
              <a:sym typeface="Lexend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200">
                <a:solidFill>
                  <a:schemeClr val="dk1"/>
                </a:solidFill>
                <a:latin typeface="Lexend Medium"/>
                <a:ea typeface="Lexend Medium"/>
                <a:cs typeface="Lexend Medium"/>
                <a:sym typeface="Lexend Medium"/>
              </a:rPr>
              <a:t>! ← O</a:t>
            </a:r>
            <a:endParaRPr sz="2200">
              <a:solidFill>
                <a:schemeClr val="dk1"/>
              </a:solidFill>
              <a:latin typeface="Lexend Medium"/>
              <a:ea typeface="Lexend Medium"/>
              <a:cs typeface="Lexend Medium"/>
              <a:sym typeface="Lexend Medium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