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</p:sldIdLst>
  <p:sldSz cy="5143500" cx="9144000"/>
  <p:notesSz cx="6858000" cy="9144000"/>
  <p:embeddedFontLst>
    <p:embeddedFont>
      <p:font typeface="Lexend ExtraBold"/>
      <p:bold r:id="rId26"/>
    </p:embeddedFont>
    <p:embeddedFont>
      <p:font typeface="Lexend Medium"/>
      <p:regular r:id="rId27"/>
      <p:bold r:id="rId28"/>
    </p:embeddedFont>
    <p:embeddedFont>
      <p:font typeface="Lexend"/>
      <p:regular r:id="rId29"/>
      <p:bold r:id="rId3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LexendExtraBold-bold.fntdata"/><Relationship Id="rId25" Type="http://schemas.openxmlformats.org/officeDocument/2006/relationships/slide" Target="slides/slide20.xml"/><Relationship Id="rId28" Type="http://schemas.openxmlformats.org/officeDocument/2006/relationships/font" Target="fonts/LexendMedium-bold.fntdata"/><Relationship Id="rId27" Type="http://schemas.openxmlformats.org/officeDocument/2006/relationships/font" Target="fonts/LexendMedium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Lexend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0" Type="http://schemas.openxmlformats.org/officeDocument/2006/relationships/font" Target="fonts/Lexend-bold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7dd2b1736c_0_1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7dd2b1736c_0_1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298a873332e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298a873332e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29db5079089_0_1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29db5079089_0_1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29db5079089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29db5079089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29db5079089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29db5079089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29db5079089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29db5079089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29db5079089_0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29db5079089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29db5079089_0_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29db5079089_0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29db5079089_0_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29db5079089_0_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29db5079089_0_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29db5079089_0_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29db5079089_0_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29db5079089_0_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27dd2b1736c_0_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27dd2b1736c_0_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29db5079089_0_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29db5079089_0_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27dd2b1736c_0_1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27dd2b1736c_0_1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27dd2b1736c_0_1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27dd2b1736c_0_1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298a873332e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298a873332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9db5079089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29db5079089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298a873332e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298a873332e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27dd2b1736c_0_1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27dd2b1736c_0_1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298a873332e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298a873332e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8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3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7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4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00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0" y="315700"/>
            <a:ext cx="8520600" cy="4002900"/>
          </a:xfrm>
          <a:prstGeom prst="rect">
            <a:avLst/>
          </a:prstGeom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2000"/>
              </a:spcBef>
              <a:spcAft>
                <a:spcPts val="0"/>
              </a:spcAft>
              <a:buNone/>
            </a:pPr>
            <a:r>
              <a:rPr lang="fr" sz="9600">
                <a:highlight>
                  <a:schemeClr val="dk1"/>
                </a:highlight>
                <a:latin typeface="Lexend ExtraBold"/>
                <a:ea typeface="Lexend ExtraBold"/>
                <a:cs typeface="Lexend ExtraBold"/>
                <a:sym typeface="Lexend ExtraBold"/>
              </a:rPr>
              <a:t>_</a:t>
            </a:r>
            <a:r>
              <a:rPr lang="fr" sz="9600">
                <a:solidFill>
                  <a:schemeClr val="accent6"/>
                </a:solidFill>
                <a:highlight>
                  <a:schemeClr val="dk1"/>
                </a:highlight>
                <a:latin typeface="Lexend ExtraBold"/>
                <a:ea typeface="Lexend ExtraBold"/>
                <a:cs typeface="Lexend ExtraBold"/>
                <a:sym typeface="Lexend ExtraBold"/>
              </a:rPr>
              <a:t>16</a:t>
            </a:r>
            <a:r>
              <a:rPr lang="fr" sz="9600">
                <a:highlight>
                  <a:schemeClr val="dk1"/>
                </a:highlight>
                <a:latin typeface="Lexend ExtraBold"/>
                <a:ea typeface="Lexend ExtraBold"/>
                <a:cs typeface="Lexend ExtraBold"/>
                <a:sym typeface="Lexend ExtraBold"/>
              </a:rPr>
              <a:t>_</a:t>
            </a:r>
            <a:r>
              <a:rPr lang="fr">
                <a:latin typeface="Lexend ExtraBold"/>
                <a:ea typeface="Lexend ExtraBold"/>
                <a:cs typeface="Lexend ExtraBold"/>
                <a:sym typeface="Lexend ExtraBold"/>
              </a:rPr>
              <a:t> </a:t>
            </a:r>
            <a:endParaRPr>
              <a:latin typeface="Lexend ExtraBold"/>
              <a:ea typeface="Lexend ExtraBold"/>
              <a:cs typeface="Lexend ExtraBold"/>
              <a:sym typeface="Lexend ExtraBold"/>
            </a:endParaRPr>
          </a:p>
          <a:p>
            <a:pPr indent="0" lvl="0" marL="0" rtl="0" algn="ctr">
              <a:spcBef>
                <a:spcPts val="2000"/>
              </a:spcBef>
              <a:spcAft>
                <a:spcPts val="0"/>
              </a:spcAft>
              <a:buNone/>
            </a:pPr>
            <a:r>
              <a:rPr lang="fr">
                <a:latin typeface="Lexend ExtraBold"/>
                <a:ea typeface="Lexend ExtraBold"/>
                <a:cs typeface="Lexend ExtraBold"/>
                <a:sym typeface="Lexend ExtraBold"/>
              </a:rPr>
              <a:t>Stratégies </a:t>
            </a:r>
            <a:br>
              <a:rPr lang="fr">
                <a:latin typeface="Lexend ExtraBold"/>
                <a:ea typeface="Lexend ExtraBold"/>
                <a:cs typeface="Lexend ExtraBold"/>
                <a:sym typeface="Lexend ExtraBold"/>
              </a:rPr>
            </a:br>
            <a:r>
              <a:rPr lang="fr">
                <a:latin typeface="Lexend ExtraBold"/>
                <a:ea typeface="Lexend ExtraBold"/>
                <a:cs typeface="Lexend ExtraBold"/>
                <a:sym typeface="Lexend ExtraBold"/>
              </a:rPr>
              <a:t>de Résolution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2"/>
          <p:cNvSpPr txBox="1"/>
          <p:nvPr>
            <p:ph type="title"/>
          </p:nvPr>
        </p:nvSpPr>
        <p:spPr>
          <a:xfrm>
            <a:off x="330250" y="282900"/>
            <a:ext cx="8520600" cy="93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latin typeface="Lexend"/>
                <a:ea typeface="Lexend"/>
                <a:cs typeface="Lexend"/>
                <a:sym typeface="Lexend"/>
              </a:rPr>
              <a:t>Je manipule mon image mentale </a:t>
            </a:r>
            <a:br>
              <a:rPr lang="fr">
                <a:latin typeface="Lexend"/>
                <a:ea typeface="Lexend"/>
                <a:cs typeface="Lexend"/>
                <a:sym typeface="Lexend"/>
              </a:rPr>
            </a:br>
            <a:r>
              <a:rPr lang="fr">
                <a:latin typeface="Lexend"/>
                <a:ea typeface="Lexend"/>
                <a:cs typeface="Lexend"/>
                <a:sym typeface="Lexend"/>
              </a:rPr>
              <a:t>pour résoudre le problème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108" name="Google Shape;108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94850" y="1322525"/>
            <a:ext cx="4754294" cy="3820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00FF"/>
        </a:solidFill>
      </p:bgPr>
    </p:bg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3"/>
          <p:cNvSpPr txBox="1"/>
          <p:nvPr>
            <p:ph type="ctrTitle"/>
          </p:nvPr>
        </p:nvSpPr>
        <p:spPr>
          <a:xfrm>
            <a:off x="311700" y="856500"/>
            <a:ext cx="8520600" cy="343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chemeClr val="lt1"/>
                </a:solidFill>
                <a:latin typeface="Lexend ExtraBold"/>
                <a:ea typeface="Lexend ExtraBold"/>
                <a:cs typeface="Lexend ExtraBold"/>
                <a:sym typeface="Lexend ExtraBold"/>
              </a:rPr>
              <a:t>Quand je suis bloqué</a:t>
            </a:r>
            <a:endParaRPr>
              <a:solidFill>
                <a:schemeClr val="lt1"/>
              </a:solidFill>
              <a:latin typeface="Lexend ExtraBold"/>
              <a:ea typeface="Lexend ExtraBold"/>
              <a:cs typeface="Lexend ExtraBold"/>
              <a:sym typeface="Lexend ExtraBold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latin typeface="Lexend"/>
                <a:ea typeface="Lexend"/>
                <a:cs typeface="Lexend"/>
                <a:sym typeface="Lexend"/>
              </a:rPr>
              <a:t>J’explore une autre piste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119" name="Google Shape;119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44738" y="1179850"/>
            <a:ext cx="4654521" cy="382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latin typeface="Lexend"/>
                <a:ea typeface="Lexend"/>
                <a:cs typeface="Lexend"/>
                <a:sym typeface="Lexend"/>
              </a:rPr>
              <a:t>Je change de chemin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125" name="Google Shape;125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91950" y="1230325"/>
            <a:ext cx="4160079" cy="382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latin typeface="Lexend"/>
                <a:ea typeface="Lexend"/>
                <a:cs typeface="Lexend"/>
                <a:sym typeface="Lexend"/>
              </a:rPr>
              <a:t>Je trouve de nouvelles idées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131" name="Google Shape;131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14688" y="1137700"/>
            <a:ext cx="4914635" cy="382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latin typeface="Lexend"/>
                <a:ea typeface="Lexend"/>
                <a:cs typeface="Lexend"/>
                <a:sym typeface="Lexend"/>
              </a:rPr>
              <a:t>J’utiliser l’intelligence du groupe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137" name="Google Shape;137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06975" y="1225700"/>
            <a:ext cx="5330036" cy="3820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FF00"/>
        </a:solidFill>
      </p:bgPr>
    </p:bg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8"/>
          <p:cNvSpPr txBox="1"/>
          <p:nvPr>
            <p:ph type="ctrTitle"/>
          </p:nvPr>
        </p:nvSpPr>
        <p:spPr>
          <a:xfrm>
            <a:off x="311700" y="856500"/>
            <a:ext cx="8520600" cy="343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latin typeface="Lexend ExtraBold"/>
                <a:ea typeface="Lexend ExtraBold"/>
                <a:cs typeface="Lexend ExtraBold"/>
                <a:sym typeface="Lexend ExtraBold"/>
              </a:rPr>
              <a:t>Pour mieux apprendre</a:t>
            </a:r>
            <a:endParaRPr>
              <a:latin typeface="Lexend ExtraBold"/>
              <a:ea typeface="Lexend ExtraBold"/>
              <a:cs typeface="Lexend ExtraBold"/>
              <a:sym typeface="Lexend ExtraBold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9"/>
          <p:cNvSpPr txBox="1"/>
          <p:nvPr>
            <p:ph type="title"/>
          </p:nvPr>
        </p:nvSpPr>
        <p:spPr>
          <a:xfrm>
            <a:off x="311700" y="213425"/>
            <a:ext cx="8520600" cy="96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latin typeface="Lexend"/>
                <a:ea typeface="Lexend"/>
                <a:cs typeface="Lexend"/>
                <a:sym typeface="Lexend"/>
              </a:rPr>
              <a:t>Quand la tempête est passée</a:t>
            </a:r>
            <a:br>
              <a:rPr lang="fr">
                <a:latin typeface="Lexend"/>
                <a:ea typeface="Lexend"/>
                <a:cs typeface="Lexend"/>
                <a:sym typeface="Lexend"/>
              </a:rPr>
            </a:br>
            <a:r>
              <a:rPr lang="fr">
                <a:latin typeface="Lexend"/>
                <a:ea typeface="Lexend"/>
                <a:cs typeface="Lexend"/>
                <a:sym typeface="Lexend"/>
              </a:rPr>
              <a:t>j’apprends à baisser les tours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148" name="Google Shape;148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08050" y="1322525"/>
            <a:ext cx="4327903" cy="3820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30"/>
          <p:cNvSpPr txBox="1"/>
          <p:nvPr>
            <p:ph type="title"/>
          </p:nvPr>
        </p:nvSpPr>
        <p:spPr>
          <a:xfrm>
            <a:off x="283900" y="1068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latin typeface="Lexend"/>
                <a:ea typeface="Lexend"/>
                <a:cs typeface="Lexend"/>
                <a:sym typeface="Lexend"/>
              </a:rPr>
              <a:t>Je réfléchis aux chemins pris pour apprendre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154" name="Google Shape;154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46675" y="718325"/>
            <a:ext cx="3650649" cy="4425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latin typeface="Lexend"/>
                <a:ea typeface="Lexend"/>
                <a:cs typeface="Lexend"/>
                <a:sym typeface="Lexend"/>
              </a:rPr>
              <a:t>Je réfléchis plus pour travailler moins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160" name="Google Shape;160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0638" y="1240300"/>
            <a:ext cx="6482725" cy="390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/>
          <p:nvPr>
            <p:ph type="title"/>
          </p:nvPr>
        </p:nvSpPr>
        <p:spPr>
          <a:xfrm>
            <a:off x="311700" y="2087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latin typeface="Lexend"/>
                <a:ea typeface="Lexend"/>
                <a:cs typeface="Lexend"/>
                <a:sym typeface="Lexend"/>
              </a:rPr>
              <a:t>Je suis capable de le faire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60" name="Google Shape;60;p14"/>
          <p:cNvPicPr preferRelativeResize="0"/>
          <p:nvPr/>
        </p:nvPicPr>
        <p:blipFill rotWithShape="1">
          <a:blip r:embed="rId3">
            <a:alphaModFix/>
          </a:blip>
          <a:srcRect b="0" l="0" r="0" t="25417"/>
          <a:stretch/>
        </p:blipFill>
        <p:spPr>
          <a:xfrm>
            <a:off x="1880675" y="2162550"/>
            <a:ext cx="5443650" cy="2980950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4"/>
          <p:cNvSpPr txBox="1"/>
          <p:nvPr/>
        </p:nvSpPr>
        <p:spPr>
          <a:xfrm>
            <a:off x="1825100" y="813925"/>
            <a:ext cx="5642100" cy="117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247674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500">
                <a:solidFill>
                  <a:srgbClr val="141412"/>
                </a:solidFill>
                <a:highlight>
                  <a:srgbClr val="FFFFFF"/>
                </a:highlight>
                <a:latin typeface="Lexend Medium"/>
                <a:ea typeface="Lexend Medium"/>
                <a:cs typeface="Lexend Medium"/>
                <a:sym typeface="Lexend Medium"/>
              </a:rPr>
              <a:t>Qu’est-ce que je dois faire ? Est-ce que j’ai bien toutes les données ? C’est ok de ne pas y arriver du premier coup ou de faire des erreurs : garde confiance en toi. Si c’était trop facile, tu n’apprendrais rien.</a:t>
            </a:r>
            <a:endParaRPr sz="1500">
              <a:latin typeface="Lexend Medium"/>
              <a:ea typeface="Lexend Medium"/>
              <a:cs typeface="Lexend Medium"/>
              <a:sym typeface="Lexend Medium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3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latin typeface="Lexend"/>
                <a:ea typeface="Lexend"/>
                <a:cs typeface="Lexend"/>
                <a:sym typeface="Lexend"/>
              </a:rPr>
              <a:t>Je réfléchis aux applications futures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166" name="Google Shape;166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81123" y="1223727"/>
            <a:ext cx="6181751" cy="372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latin typeface="Lexend"/>
                <a:ea typeface="Lexend"/>
                <a:cs typeface="Lexend"/>
                <a:sym typeface="Lexend"/>
              </a:rPr>
              <a:t>Je me concentre pour réussir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67" name="Google Shape;6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72650" y="1133075"/>
            <a:ext cx="5198698" cy="382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latin typeface="Lexend"/>
                <a:ea typeface="Lexend"/>
                <a:cs typeface="Lexend"/>
                <a:sym typeface="Lexend"/>
              </a:rPr>
              <a:t>Je pense avant d’agir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73" name="Google Shape;73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27638" y="1086775"/>
            <a:ext cx="4488726" cy="3981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latin typeface="Lexend"/>
                <a:ea typeface="Lexend"/>
                <a:cs typeface="Lexend"/>
                <a:sym typeface="Lexend"/>
              </a:rPr>
              <a:t>Je fais des liens avec ce que je connais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79" name="Google Shape;79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66325" y="1063600"/>
            <a:ext cx="5011351" cy="4030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8"/>
          <p:cNvSpPr txBox="1"/>
          <p:nvPr>
            <p:ph type="ctrTitle"/>
          </p:nvPr>
        </p:nvSpPr>
        <p:spPr>
          <a:xfrm>
            <a:off x="311700" y="856500"/>
            <a:ext cx="8520600" cy="343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chemeClr val="lt1"/>
                </a:solidFill>
                <a:latin typeface="Lexend ExtraBold"/>
                <a:ea typeface="Lexend ExtraBold"/>
                <a:cs typeface="Lexend ExtraBold"/>
                <a:sym typeface="Lexend ExtraBold"/>
              </a:rPr>
              <a:t>Commencer </a:t>
            </a:r>
            <a:br>
              <a:rPr lang="fr">
                <a:solidFill>
                  <a:schemeClr val="lt1"/>
                </a:solidFill>
                <a:latin typeface="Lexend ExtraBold"/>
                <a:ea typeface="Lexend ExtraBold"/>
                <a:cs typeface="Lexend ExtraBold"/>
                <a:sym typeface="Lexend ExtraBold"/>
              </a:rPr>
            </a:br>
            <a:r>
              <a:rPr lang="fr">
                <a:solidFill>
                  <a:schemeClr val="lt1"/>
                </a:solidFill>
                <a:latin typeface="Lexend ExtraBold"/>
                <a:ea typeface="Lexend ExtraBold"/>
                <a:cs typeface="Lexend ExtraBold"/>
                <a:sym typeface="Lexend ExtraBold"/>
              </a:rPr>
              <a:t>à réfléchir</a:t>
            </a:r>
            <a:endParaRPr>
              <a:solidFill>
                <a:schemeClr val="lt1"/>
              </a:solidFill>
              <a:latin typeface="Lexend ExtraBold"/>
              <a:ea typeface="Lexend ExtraBold"/>
              <a:cs typeface="Lexend ExtraBold"/>
              <a:sym typeface="Lexend ExtraBold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latin typeface="Lexend"/>
                <a:ea typeface="Lexend"/>
                <a:cs typeface="Lexend"/>
                <a:sym typeface="Lexend"/>
              </a:rPr>
              <a:t>Je cherche à simplifier le problème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90" name="Google Shape;90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45313" y="1109900"/>
            <a:ext cx="4253385" cy="4033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latin typeface="Lexend"/>
                <a:ea typeface="Lexend"/>
                <a:cs typeface="Lexend"/>
                <a:sym typeface="Lexend"/>
              </a:rPr>
              <a:t>Je résiste à donner la première réponse sans vérifier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96" name="Google Shape;96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55825" y="1017725"/>
            <a:ext cx="5432355" cy="4125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latin typeface="Lexend"/>
                <a:ea typeface="Lexend"/>
                <a:cs typeface="Lexend"/>
                <a:sym typeface="Lexend"/>
              </a:rPr>
              <a:t>Je me construis une image mentale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102" name="Google Shape;102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44526" y="1107225"/>
            <a:ext cx="4854950" cy="4036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