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y="5143500" cx="9144000"/>
  <p:notesSz cx="6858000" cy="9144000"/>
  <p:embeddedFontLst>
    <p:embeddedFont>
      <p:font typeface="Lexend ExtraBold"/>
      <p:bold r:id="rId25"/>
    </p:embeddedFont>
    <p:embeddedFont>
      <p:font typeface="Lexend Medium"/>
      <p:regular r:id="rId26"/>
      <p:bold r:id="rId27"/>
    </p:embeddedFont>
    <p:embeddedFont>
      <p:font typeface="Lexend"/>
      <p:regular r:id="rId28"/>
      <p:bold r:id="rId29"/>
    </p:embeddedFont>
    <p:embeddedFont>
      <p:font typeface="Lexend Black"/>
      <p:bold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LexendMedium-regular.fntdata"/><Relationship Id="rId25" Type="http://schemas.openxmlformats.org/officeDocument/2006/relationships/font" Target="fonts/LexendExtraBold-bold.fntdata"/><Relationship Id="rId28" Type="http://schemas.openxmlformats.org/officeDocument/2006/relationships/font" Target="fonts/Lexend-regular.fntdata"/><Relationship Id="rId27" Type="http://schemas.openxmlformats.org/officeDocument/2006/relationships/font" Target="fonts/LexendMedium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Lexend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schemas.openxmlformats.org/officeDocument/2006/relationships/font" Target="fonts/LexendBlack-bold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youtu.be/OSJ3y3ztNt4?si=KeAQAY4aFU4ni1tC" TargetMode="Externa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84a84e3a7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84a84e3a7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294d4e3d2a4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294d4e3d2a4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ea3d4e02f7_0_2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ea3d4e02f7_0_2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1ea3d4e02f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1ea3d4e02f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94d4e3d2a4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94d4e3d2a4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ea3d4e02f7_0_2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1ea3d4e02f7_0_2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1ea3d4e02f7_0_2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1ea3d4e02f7_0_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5bd59bb2082697e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25bd59bb2082697e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u="sng">
                <a:solidFill>
                  <a:schemeClr val="hlink"/>
                </a:solidFill>
                <a:hlinkClick r:id="rId2"/>
              </a:rPr>
              <a:t>https://youtu.be/OSJ3y3ztNt4?si=KeAQAY4aFU4ni1tC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25bd59bb2082697e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25bd59bb2082697e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294d4e3d2a4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294d4e3d2a4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294d4e3d2a4_0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294d4e3d2a4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94d4e3d2a4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294d4e3d2a4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ea3d4e02f7_0_2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1ea3d4e02f7_0_2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ea3d4e02f7_0_2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ea3d4e02f7_0_2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94d4e3d2a4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94d4e3d2a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94d4e3d2a4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94d4e3d2a4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94d4e3d2a4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294d4e3d2a4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ea3d4e02f7_0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ea3d4e02f7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86619ef19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286619ef19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jpg"/><Relationship Id="rId4" Type="http://schemas.openxmlformats.org/officeDocument/2006/relationships/image" Target="../media/image17.jpg"/><Relationship Id="rId5" Type="http://schemas.openxmlformats.org/officeDocument/2006/relationships/image" Target="../media/image6.png"/><Relationship Id="rId6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://www.youtube.com/watch?v=OSJ3y3ztNt4" TargetMode="External"/><Relationship Id="rId4" Type="http://schemas.openxmlformats.org/officeDocument/2006/relationships/image" Target="../media/image1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jp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jpg"/><Relationship Id="rId4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856500"/>
            <a:ext cx="8520600" cy="343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 ExtraBold"/>
                <a:ea typeface="Lexend ExtraBold"/>
                <a:cs typeface="Lexend ExtraBold"/>
                <a:sym typeface="Lexend ExtraBold"/>
              </a:rPr>
              <a:t>Soluces</a:t>
            </a:r>
            <a:endParaRPr>
              <a:latin typeface="Lexend ExtraBold"/>
              <a:ea typeface="Lexend ExtraBold"/>
              <a:cs typeface="Lexend ExtraBold"/>
              <a:sym typeface="Lexend ExtraBo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2400">
                <a:solidFill>
                  <a:srgbClr val="CCCCCC"/>
                </a:solidFill>
                <a:latin typeface="Lexend"/>
                <a:ea typeface="Lexend"/>
                <a:cs typeface="Lexend"/>
                <a:sym typeface="Lexend"/>
              </a:rPr>
              <a:t>(A regarder avec les animations)</a:t>
            </a:r>
            <a:endParaRPr sz="2400">
              <a:solidFill>
                <a:srgbClr val="CCCCCC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9600">
                <a:solidFill>
                  <a:srgbClr val="FF0000"/>
                </a:solidFill>
                <a:latin typeface="Lexend Black"/>
                <a:ea typeface="Lexend Black"/>
                <a:cs typeface="Lexend Black"/>
                <a:sym typeface="Lexend Black"/>
              </a:rPr>
              <a:t>3</a:t>
            </a:r>
            <a:endParaRPr sz="9600">
              <a:solidFill>
                <a:srgbClr val="FF0000"/>
              </a:solidFill>
              <a:latin typeface="Lexend Black"/>
              <a:ea typeface="Lexend Black"/>
              <a:cs typeface="Lexend Black"/>
              <a:sym typeface="Lexend Black"/>
            </a:endParaRPr>
          </a:p>
        </p:txBody>
      </p:sp>
      <p:sp>
        <p:nvSpPr>
          <p:cNvPr id="139" name="Google Shape;139;p22"/>
          <p:cNvSpPr txBox="1"/>
          <p:nvPr/>
        </p:nvSpPr>
        <p:spPr>
          <a:xfrm>
            <a:off x="844450" y="1910100"/>
            <a:ext cx="28359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T.01001</a:t>
            </a:r>
            <a:endParaRPr b="1"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Exterminateur de positifs</a:t>
            </a:r>
            <a:endParaRPr b="1" sz="2400">
              <a:solidFill>
                <a:srgbClr val="3CE13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"/>
          <p:cNvSpPr txBox="1"/>
          <p:nvPr/>
        </p:nvSpPr>
        <p:spPr>
          <a:xfrm>
            <a:off x="2969250" y="2109750"/>
            <a:ext cx="3205500" cy="18186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0000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fr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T.01001</a:t>
            </a:r>
            <a:endParaRPr b="1"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fr" sz="1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Exterminateur de positifs</a:t>
            </a:r>
            <a:endParaRPr b="1" sz="1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f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 recopie un entier sur la sortie que s’il est négatif.</a:t>
            </a:r>
            <a:endParaRPr sz="85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?: 5		!: </a:t>
            </a:r>
            <a:endParaRPr sz="85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?: 0		!: </a:t>
            </a:r>
            <a:endParaRPr sz="85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?: -3		!: -3</a:t>
            </a:r>
            <a:endParaRPr b="1" sz="2400">
              <a:solidFill>
                <a:srgbClr val="3CE13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23"/>
          <p:cNvSpPr txBox="1"/>
          <p:nvPr>
            <p:ph type="title"/>
          </p:nvPr>
        </p:nvSpPr>
        <p:spPr>
          <a:xfrm>
            <a:off x="2003850" y="1215138"/>
            <a:ext cx="5136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if &gt;0 jump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4"/>
          <p:cNvSpPr txBox="1"/>
          <p:nvPr>
            <p:ph type="title"/>
          </p:nvPr>
        </p:nvSpPr>
        <p:spPr>
          <a:xfrm rot="-5400000">
            <a:off x="-2143650" y="2285400"/>
            <a:ext cx="5136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Exterminateur de positifs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51" name="Google Shape;151;p24"/>
          <p:cNvPicPr preferRelativeResize="0"/>
          <p:nvPr/>
        </p:nvPicPr>
        <p:blipFill rotWithShape="1">
          <a:blip r:embed="rId3">
            <a:alphaModFix/>
          </a:blip>
          <a:srcRect b="5711" l="21418" r="8700" t="6830"/>
          <a:stretch/>
        </p:blipFill>
        <p:spPr>
          <a:xfrm>
            <a:off x="1076516" y="0"/>
            <a:ext cx="3082308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4"/>
          <p:cNvPicPr preferRelativeResize="0"/>
          <p:nvPr/>
        </p:nvPicPr>
        <p:blipFill rotWithShape="1">
          <a:blip r:embed="rId4">
            <a:alphaModFix/>
          </a:blip>
          <a:srcRect b="14860" l="15634" r="4473" t="21086"/>
          <a:stretch/>
        </p:blipFill>
        <p:spPr>
          <a:xfrm>
            <a:off x="4807062" y="3600"/>
            <a:ext cx="3603637" cy="5136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70211" y="3290022"/>
            <a:ext cx="3546325" cy="1856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77388" y="4217525"/>
            <a:ext cx="3462975" cy="79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5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9600">
                <a:solidFill>
                  <a:schemeClr val="dk1"/>
                </a:solidFill>
                <a:latin typeface="Lexend Black"/>
                <a:ea typeface="Lexend Black"/>
                <a:cs typeface="Lexend Black"/>
                <a:sym typeface="Lexend Black"/>
              </a:rPr>
              <a:t>4</a:t>
            </a:r>
            <a:endParaRPr sz="9600">
              <a:solidFill>
                <a:schemeClr val="dk1"/>
              </a:solidFill>
              <a:latin typeface="Lexend Black"/>
              <a:ea typeface="Lexend Black"/>
              <a:cs typeface="Lexend Black"/>
              <a:sym typeface="Lexend Black"/>
            </a:endParaRPr>
          </a:p>
        </p:txBody>
      </p:sp>
      <p:sp>
        <p:nvSpPr>
          <p:cNvPr id="160" name="Google Shape;160;p25"/>
          <p:cNvSpPr txBox="1"/>
          <p:nvPr/>
        </p:nvSpPr>
        <p:spPr>
          <a:xfrm>
            <a:off x="844450" y="1910100"/>
            <a:ext cx="28359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???</a:t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6"/>
          <p:cNvSpPr txBox="1"/>
          <p:nvPr>
            <p:ph type="title"/>
          </p:nvPr>
        </p:nvSpPr>
        <p:spPr>
          <a:xfrm rot="-5400000">
            <a:off x="-1797350" y="2285400"/>
            <a:ext cx="5136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Que fait ce code ?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66" name="Google Shape;166;p26"/>
          <p:cNvPicPr preferRelativeResize="0"/>
          <p:nvPr/>
        </p:nvPicPr>
        <p:blipFill rotWithShape="1">
          <a:blip r:embed="rId3">
            <a:alphaModFix/>
          </a:blip>
          <a:srcRect b="9238" l="0" r="0" t="23763"/>
          <a:stretch/>
        </p:blipFill>
        <p:spPr>
          <a:xfrm>
            <a:off x="1693247" y="0"/>
            <a:ext cx="5757516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7"/>
          <p:cNvSpPr txBox="1"/>
          <p:nvPr/>
        </p:nvSpPr>
        <p:spPr>
          <a:xfrm>
            <a:off x="2969250" y="1662438"/>
            <a:ext cx="3205500" cy="1818600"/>
          </a:xfrm>
          <a:prstGeom prst="rect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0000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10000</a:t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Décaplicateur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f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Multiplie par dix la valeur entrée. </a:t>
            </a:r>
            <a:br>
              <a:rPr lang="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Affiche le résultat sur la sortie.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5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?: 2</a:t>
            </a:r>
            <a:endParaRPr sz="85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!: 20</a:t>
            </a:r>
            <a:endParaRPr b="1"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athématiques,galatasaray,maths,matematik,français,math,exercice,leçon,fransızca,artaud,mathématurques,mathematurques,lycée,turc,turque,égypte,egypte,egyptienne,egyptien,égyptien,fois,technique,teknik #maths #mathématiques Twitter : https://twitter.com/mathematurques" id="176" name="Google Shape;176;p28" title="La multiplication égyptienne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5"/>
            <a:ext cx="9144000" cy="51434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9"/>
          <p:cNvSpPr txBox="1"/>
          <p:nvPr>
            <p:ph idx="1" type="body"/>
          </p:nvPr>
        </p:nvSpPr>
        <p:spPr>
          <a:xfrm>
            <a:off x="749702" y="4332979"/>
            <a:ext cx="7644600" cy="6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10110 = 1x2^4 + 0x2^3 + 1x2^2 + 1x2^1 + 0x2^0 = 16 + 4 + 2 = 22</a:t>
            </a:r>
            <a:endParaRPr/>
          </a:p>
        </p:txBody>
      </p:sp>
      <p:pic>
        <p:nvPicPr>
          <p:cNvPr id="182" name="Google Shape;18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75938" y="304800"/>
            <a:ext cx="2992124" cy="392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0"/>
          <p:cNvSpPr txBox="1"/>
          <p:nvPr>
            <p:ph idx="1" type="body"/>
          </p:nvPr>
        </p:nvSpPr>
        <p:spPr>
          <a:xfrm>
            <a:off x="1464425" y="4344000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x10 or 10 = 8 + 2 = 8*1 + 4*0 + 2*1 + 1*0 = 1010</a:t>
            </a:r>
            <a:r>
              <a:rPr baseline="-25000" lang="fr"/>
              <a:t>2</a:t>
            </a:r>
            <a:endParaRPr baseline="-25000"/>
          </a:p>
        </p:txBody>
      </p:sp>
      <p:pic>
        <p:nvPicPr>
          <p:cNvPr id="188" name="Google Shape;18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7688" y="328850"/>
            <a:ext cx="3670670" cy="3925774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0"/>
          <p:cNvSpPr txBox="1"/>
          <p:nvPr/>
        </p:nvSpPr>
        <p:spPr>
          <a:xfrm>
            <a:off x="3720625" y="863375"/>
            <a:ext cx="1682700" cy="56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rgbClr val="FF00FF"/>
                </a:solidFill>
                <a:latin typeface="Lexend"/>
                <a:ea typeface="Lexend"/>
                <a:cs typeface="Lexend"/>
                <a:sym typeface="Lexend"/>
              </a:rPr>
              <a:t>*4  *2  *1</a:t>
            </a:r>
            <a:endParaRPr b="1" sz="2700">
              <a:solidFill>
                <a:srgbClr val="FF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90" name="Google Shape;190;p30"/>
          <p:cNvSpPr txBox="1"/>
          <p:nvPr/>
        </p:nvSpPr>
        <p:spPr>
          <a:xfrm>
            <a:off x="8108500" y="3026075"/>
            <a:ext cx="569100" cy="9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rgbClr val="FF00FF"/>
                </a:solidFill>
                <a:latin typeface="Lexend"/>
                <a:ea typeface="Lexend"/>
                <a:cs typeface="Lexend"/>
                <a:sym typeface="Lexend"/>
              </a:rPr>
              <a:t>*8</a:t>
            </a:r>
            <a:endParaRPr b="1" sz="2700">
              <a:solidFill>
                <a:srgbClr val="FF00FF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rgbClr val="FF00FF"/>
                </a:solidFill>
                <a:latin typeface="Lexend"/>
                <a:ea typeface="Lexend"/>
                <a:cs typeface="Lexend"/>
                <a:sym typeface="Lexend"/>
              </a:rPr>
              <a:t>*2</a:t>
            </a:r>
            <a:endParaRPr b="1" sz="2700">
              <a:solidFill>
                <a:srgbClr val="FF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91" name="Google Shape;191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07925" y="152400"/>
            <a:ext cx="158544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30"/>
          <p:cNvSpPr txBox="1"/>
          <p:nvPr/>
        </p:nvSpPr>
        <p:spPr>
          <a:xfrm>
            <a:off x="482709" y="398146"/>
            <a:ext cx="2079300" cy="1818600"/>
          </a:xfrm>
          <a:prstGeom prst="rect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0000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10000</a:t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Décaplicateur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f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Multiplie par dix la valeur entrée. </a:t>
            </a:r>
            <a:br>
              <a:rPr lang="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Affiche le résultat sur la sortie.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5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?: 2</a:t>
            </a:r>
            <a:endParaRPr sz="85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!: 20</a:t>
            </a:r>
            <a:endParaRPr b="1"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9600">
                <a:solidFill>
                  <a:srgbClr val="FF0000"/>
                </a:solidFill>
                <a:latin typeface="Lexend Black"/>
                <a:ea typeface="Lexend Black"/>
                <a:cs typeface="Lexend Black"/>
                <a:sym typeface="Lexend Black"/>
              </a:rPr>
              <a:t>5</a:t>
            </a:r>
            <a:endParaRPr sz="9600">
              <a:solidFill>
                <a:srgbClr val="FF0000"/>
              </a:solidFill>
              <a:latin typeface="Lexend Black"/>
              <a:ea typeface="Lexend Black"/>
              <a:cs typeface="Lexend Black"/>
              <a:sym typeface="Lexend Black"/>
            </a:endParaRPr>
          </a:p>
        </p:txBody>
      </p:sp>
      <p:sp>
        <p:nvSpPr>
          <p:cNvPr id="198" name="Google Shape;198;p31"/>
          <p:cNvSpPr txBox="1"/>
          <p:nvPr/>
        </p:nvSpPr>
        <p:spPr>
          <a:xfrm>
            <a:off x="656475" y="1662313"/>
            <a:ext cx="3205500" cy="18186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0000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10001</a:t>
            </a:r>
            <a:endParaRPr b="1"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Heptaplicateur</a:t>
            </a:r>
            <a:endParaRPr b="1" sz="1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f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Multiplie par sept la valeur entrée. </a:t>
            </a:r>
            <a:br>
              <a:rPr lang="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Affiche le résultat sur la sortie.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5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?: 2</a:t>
            </a:r>
            <a:endParaRPr sz="85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!: 14</a:t>
            </a:r>
            <a:endParaRPr b="1"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9600">
                <a:solidFill>
                  <a:schemeClr val="accent1"/>
                </a:solidFill>
                <a:latin typeface="Lexend Black"/>
                <a:ea typeface="Lexend Black"/>
                <a:cs typeface="Lexend Black"/>
                <a:sym typeface="Lexend Black"/>
              </a:rPr>
              <a:t>1</a:t>
            </a:r>
            <a:endParaRPr sz="9600">
              <a:solidFill>
                <a:schemeClr val="accent1"/>
              </a:solidFill>
              <a:latin typeface="Lexend Black"/>
              <a:ea typeface="Lexend Black"/>
              <a:cs typeface="Lexend Black"/>
              <a:sym typeface="Lexend Black"/>
            </a:endParaRPr>
          </a:p>
        </p:txBody>
      </p:sp>
      <p:sp>
        <p:nvSpPr>
          <p:cNvPr id="60" name="Google Shape;60;p14"/>
          <p:cNvSpPr txBox="1"/>
          <p:nvPr/>
        </p:nvSpPr>
        <p:spPr>
          <a:xfrm>
            <a:off x="844450" y="1910100"/>
            <a:ext cx="28359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fr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T.00100</a:t>
            </a:r>
            <a:endParaRPr b="1"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fr" sz="12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Comptable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idx="4294967295" type="title"/>
          </p:nvPr>
        </p:nvSpPr>
        <p:spPr>
          <a:xfrm>
            <a:off x="262050" y="259250"/>
            <a:ext cx="5136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if =0 jump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6" name="Google Shape;6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45625" y="0"/>
            <a:ext cx="297860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5"/>
          <p:cNvSpPr txBox="1"/>
          <p:nvPr>
            <p:ph idx="4294967295" type="body"/>
          </p:nvPr>
        </p:nvSpPr>
        <p:spPr>
          <a:xfrm>
            <a:off x="1536875" y="1036975"/>
            <a:ext cx="2775900" cy="2338800"/>
          </a:xfrm>
          <a:prstGeom prst="rect">
            <a:avLst/>
          </a:prstGeom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T.00100</a:t>
            </a:r>
            <a:endParaRPr b="1"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Comptable</a:t>
            </a:r>
            <a:endParaRPr b="1" sz="12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fr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"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Additionne toutes les valeurs positives et négatives. Affiche la somme sur la sortie après chaque calcul. Arrête toi dès que le totale est nul.</a:t>
            </a:r>
            <a:endParaRPr sz="85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?: 6		!: 6</a:t>
            </a:r>
            <a:endParaRPr sz="85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?: -3		!: 3 </a:t>
            </a:r>
            <a:endParaRPr sz="85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?: -4		!: -1</a:t>
            </a:r>
            <a:endParaRPr b="1" sz="2400">
              <a:solidFill>
                <a:srgbClr val="3CE13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?: 1		!: 0©</a:t>
            </a:r>
            <a:endParaRPr/>
          </a:p>
        </p:txBody>
      </p:sp>
      <p:sp>
        <p:nvSpPr>
          <p:cNvPr id="68" name="Google Shape;68;p15"/>
          <p:cNvSpPr/>
          <p:nvPr/>
        </p:nvSpPr>
        <p:spPr>
          <a:xfrm rot="10800000">
            <a:off x="8296700" y="819325"/>
            <a:ext cx="469200" cy="982500"/>
          </a:xfrm>
          <a:prstGeom prst="curvedRightArrow">
            <a:avLst>
              <a:gd fmla="val 25000" name="adj1"/>
              <a:gd fmla="val 50000" name="adj2"/>
              <a:gd fmla="val 23923" name="adj3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3896" y="3624921"/>
            <a:ext cx="5501874" cy="140865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5"/>
          <p:cNvSpPr/>
          <p:nvPr/>
        </p:nvSpPr>
        <p:spPr>
          <a:xfrm flipH="1" rot="10800000">
            <a:off x="504150" y="3375775"/>
            <a:ext cx="480000" cy="649800"/>
          </a:xfrm>
          <a:prstGeom prst="curvedRightArrow">
            <a:avLst>
              <a:gd fmla="val 25000" name="adj1"/>
              <a:gd fmla="val 50000" name="adj2"/>
              <a:gd fmla="val 23923" name="adj3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6"/>
          <p:cNvPicPr preferRelativeResize="0"/>
          <p:nvPr/>
        </p:nvPicPr>
        <p:blipFill rotWithShape="1">
          <a:blip r:embed="rId3">
            <a:alphaModFix/>
          </a:blip>
          <a:srcRect b="4156" l="20075" r="22860" t="8697"/>
          <a:stretch/>
        </p:blipFill>
        <p:spPr>
          <a:xfrm>
            <a:off x="195063" y="0"/>
            <a:ext cx="252762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6"/>
          <p:cNvPicPr preferRelativeResize="0"/>
          <p:nvPr/>
        </p:nvPicPr>
        <p:blipFill rotWithShape="1">
          <a:blip r:embed="rId4">
            <a:alphaModFix/>
          </a:blip>
          <a:srcRect b="0" l="8054" r="0" t="0"/>
          <a:stretch/>
        </p:blipFill>
        <p:spPr>
          <a:xfrm>
            <a:off x="3045475" y="153813"/>
            <a:ext cx="5732975" cy="2417925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6"/>
          <p:cNvSpPr txBox="1"/>
          <p:nvPr>
            <p:ph idx="4294967295" type="body"/>
          </p:nvPr>
        </p:nvSpPr>
        <p:spPr>
          <a:xfrm>
            <a:off x="6175050" y="2625050"/>
            <a:ext cx="2775900" cy="2338800"/>
          </a:xfrm>
          <a:prstGeom prst="rect">
            <a:avLst/>
          </a:prstGeom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T.00100</a:t>
            </a:r>
            <a:endParaRPr b="1"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Comptable</a:t>
            </a:r>
            <a:endParaRPr b="1" sz="12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fr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"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Additionne toutes les valeurs positives et négatives. Affiche la somme sur la sortie après chaque calcul. Arrête toi dès que le totale est nul.</a:t>
            </a:r>
            <a:endParaRPr sz="85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?: 6		!: 6</a:t>
            </a:r>
            <a:endParaRPr sz="85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?: -3		!: 3 </a:t>
            </a:r>
            <a:endParaRPr sz="85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?: -4		!: -1</a:t>
            </a:r>
            <a:endParaRPr b="1" sz="2400">
              <a:solidFill>
                <a:srgbClr val="3CE13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?: 1		!: 0©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idx="4294967295" type="title"/>
          </p:nvPr>
        </p:nvSpPr>
        <p:spPr>
          <a:xfrm>
            <a:off x="132350" y="152125"/>
            <a:ext cx="1748400" cy="55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Soluce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4575" y="304800"/>
            <a:ext cx="2864045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2347" y="831372"/>
            <a:ext cx="5736850" cy="161147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7"/>
          <p:cNvSpPr txBox="1"/>
          <p:nvPr>
            <p:ph idx="4294967295" type="body"/>
          </p:nvPr>
        </p:nvSpPr>
        <p:spPr>
          <a:xfrm>
            <a:off x="2677500" y="2341450"/>
            <a:ext cx="2775900" cy="2338800"/>
          </a:xfrm>
          <a:prstGeom prst="rect">
            <a:avLst/>
          </a:prstGeom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T.00100</a:t>
            </a:r>
            <a:endParaRPr b="1"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Comptable</a:t>
            </a:r>
            <a:endParaRPr b="1" sz="12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fr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"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Additionne toutes les valeurs positives et négatives. Affiche la somme sur la sortie après chaque calcul. Arrête toi dès que le totale est nul.</a:t>
            </a:r>
            <a:endParaRPr sz="85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?: 6		!: 6</a:t>
            </a:r>
            <a:endParaRPr sz="85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?: -3		!: 3 </a:t>
            </a:r>
            <a:endParaRPr sz="85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?: -4		!: -1</a:t>
            </a:r>
            <a:endParaRPr b="1" sz="2400">
              <a:solidFill>
                <a:srgbClr val="3CE13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?: 1		!: 0©</a:t>
            </a:r>
            <a:endParaRPr/>
          </a:p>
        </p:txBody>
      </p:sp>
      <p:sp>
        <p:nvSpPr>
          <p:cNvPr id="86" name="Google Shape;86;p17"/>
          <p:cNvSpPr/>
          <p:nvPr/>
        </p:nvSpPr>
        <p:spPr>
          <a:xfrm>
            <a:off x="6932050" y="38950"/>
            <a:ext cx="2022900" cy="932700"/>
          </a:xfrm>
          <a:prstGeom prst="cloudCallout">
            <a:avLst>
              <a:gd fmla="val -20833" name="adj1"/>
              <a:gd fmla="val 62500" name="adj2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Pas à pas ?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01375" y="152400"/>
            <a:ext cx="2864045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8"/>
          <p:cNvSpPr txBox="1"/>
          <p:nvPr>
            <p:ph idx="4294967295" type="body"/>
          </p:nvPr>
        </p:nvSpPr>
        <p:spPr>
          <a:xfrm>
            <a:off x="87450" y="179900"/>
            <a:ext cx="2775900" cy="2338800"/>
          </a:xfrm>
          <a:prstGeom prst="rect">
            <a:avLst/>
          </a:prstGeom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T.00100</a:t>
            </a:r>
            <a:endParaRPr b="1"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Comptable</a:t>
            </a:r>
            <a:endParaRPr b="1" sz="12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fr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"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Additionne toutes les valeurs positives et négatives. Affiche la somme sur la sortie après chaque calcul. Arrête toi dès que le totale est nul.</a:t>
            </a:r>
            <a:endParaRPr sz="85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?: 6		!: 6</a:t>
            </a:r>
            <a:endParaRPr sz="85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?: -3		!: 3 </a:t>
            </a:r>
            <a:endParaRPr sz="850">
              <a:solidFill>
                <a:srgbClr val="000000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?: -4		!: -1</a:t>
            </a:r>
            <a:endParaRPr b="1" sz="2400">
              <a:solidFill>
                <a:srgbClr val="3CE13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5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?: 1		!: 0©</a:t>
            </a:r>
            <a:endParaRPr/>
          </a:p>
        </p:txBody>
      </p:sp>
      <p:sp>
        <p:nvSpPr>
          <p:cNvPr id="93" name="Google Shape;93;p18"/>
          <p:cNvSpPr/>
          <p:nvPr/>
        </p:nvSpPr>
        <p:spPr>
          <a:xfrm>
            <a:off x="3617275" y="2033200"/>
            <a:ext cx="542100" cy="258300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6</a:t>
            </a:r>
            <a:endParaRPr/>
          </a:p>
        </p:txBody>
      </p:sp>
      <p:sp>
        <p:nvSpPr>
          <p:cNvPr id="94" name="Google Shape;94;p18"/>
          <p:cNvSpPr/>
          <p:nvPr/>
        </p:nvSpPr>
        <p:spPr>
          <a:xfrm>
            <a:off x="5419650" y="2033200"/>
            <a:ext cx="489900" cy="575700"/>
          </a:xfrm>
          <a:prstGeom prst="curvedLef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8"/>
          <p:cNvSpPr/>
          <p:nvPr/>
        </p:nvSpPr>
        <p:spPr>
          <a:xfrm>
            <a:off x="5375475" y="1247775"/>
            <a:ext cx="489900" cy="983100"/>
          </a:xfrm>
          <a:prstGeom prst="curvedLef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96" name="Google Shape;96;p18"/>
          <p:cNvCxnSpPr/>
          <p:nvPr/>
        </p:nvCxnSpPr>
        <p:spPr>
          <a:xfrm>
            <a:off x="4433400" y="2949275"/>
            <a:ext cx="0" cy="6429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7" name="Google Shape;97;p18"/>
          <p:cNvCxnSpPr/>
          <p:nvPr/>
        </p:nvCxnSpPr>
        <p:spPr>
          <a:xfrm>
            <a:off x="4480571" y="2987075"/>
            <a:ext cx="882300" cy="0"/>
          </a:xfrm>
          <a:prstGeom prst="straightConnector1">
            <a:avLst/>
          </a:prstGeom>
          <a:noFill/>
          <a:ln cap="flat" cmpd="sng" w="76200">
            <a:solidFill>
              <a:schemeClr val="accent5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8" name="Google Shape;98;p18"/>
          <p:cNvSpPr txBox="1"/>
          <p:nvPr/>
        </p:nvSpPr>
        <p:spPr>
          <a:xfrm>
            <a:off x="6106500" y="2760225"/>
            <a:ext cx="2205600" cy="4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accent5"/>
                </a:solidFill>
              </a:rPr>
              <a:t>si VRAI alors jump vert</a:t>
            </a:r>
            <a:endParaRPr>
              <a:solidFill>
                <a:schemeClr val="accent5"/>
              </a:solidFill>
            </a:endParaRPr>
          </a:p>
        </p:txBody>
      </p:sp>
      <p:sp>
        <p:nvSpPr>
          <p:cNvPr id="99" name="Google Shape;99;p18"/>
          <p:cNvSpPr txBox="1"/>
          <p:nvPr/>
        </p:nvSpPr>
        <p:spPr>
          <a:xfrm>
            <a:off x="6106500" y="3138200"/>
            <a:ext cx="2205600" cy="6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FF0000"/>
                </a:solidFill>
              </a:rPr>
              <a:t>si FAUX alors continue et… jump rouge</a:t>
            </a:r>
            <a:endParaRPr>
              <a:solidFill>
                <a:srgbClr val="FF0000"/>
              </a:solidFill>
            </a:endParaRPr>
          </a:p>
        </p:txBody>
      </p:sp>
      <p:cxnSp>
        <p:nvCxnSpPr>
          <p:cNvPr id="100" name="Google Shape;100;p18"/>
          <p:cNvCxnSpPr/>
          <p:nvPr/>
        </p:nvCxnSpPr>
        <p:spPr>
          <a:xfrm rot="10800000">
            <a:off x="3547950" y="1878900"/>
            <a:ext cx="1770900" cy="1385700"/>
          </a:xfrm>
          <a:prstGeom prst="straightConnector1">
            <a:avLst/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01" name="Google Shape;101;p18"/>
          <p:cNvSpPr/>
          <p:nvPr/>
        </p:nvSpPr>
        <p:spPr>
          <a:xfrm>
            <a:off x="4723278" y="1113043"/>
            <a:ext cx="422100" cy="422100"/>
          </a:xfrm>
          <a:prstGeom prst="donut">
            <a:avLst>
              <a:gd fmla="val 14607" name="adj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8"/>
          <p:cNvSpPr/>
          <p:nvPr/>
        </p:nvSpPr>
        <p:spPr>
          <a:xfrm>
            <a:off x="4742183" y="1933423"/>
            <a:ext cx="422100" cy="422100"/>
          </a:xfrm>
          <a:prstGeom prst="donut">
            <a:avLst>
              <a:gd fmla="val 14607" name="adj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8"/>
          <p:cNvSpPr/>
          <p:nvPr/>
        </p:nvSpPr>
        <p:spPr>
          <a:xfrm>
            <a:off x="4742183" y="2360698"/>
            <a:ext cx="422100" cy="422100"/>
          </a:xfrm>
          <a:prstGeom prst="donut">
            <a:avLst>
              <a:gd fmla="val 14607" name="adj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8"/>
          <p:cNvSpPr/>
          <p:nvPr/>
        </p:nvSpPr>
        <p:spPr>
          <a:xfrm>
            <a:off x="3931557" y="2782325"/>
            <a:ext cx="422100" cy="422100"/>
          </a:xfrm>
          <a:prstGeom prst="donut">
            <a:avLst>
              <a:gd fmla="val 14607" name="adj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8"/>
          <p:cNvSpPr/>
          <p:nvPr/>
        </p:nvSpPr>
        <p:spPr>
          <a:xfrm>
            <a:off x="5281308" y="3204423"/>
            <a:ext cx="422100" cy="422100"/>
          </a:xfrm>
          <a:prstGeom prst="donut">
            <a:avLst>
              <a:gd fmla="val 14607" name="adj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8"/>
          <p:cNvSpPr/>
          <p:nvPr/>
        </p:nvSpPr>
        <p:spPr>
          <a:xfrm>
            <a:off x="3125858" y="1528273"/>
            <a:ext cx="422100" cy="422100"/>
          </a:xfrm>
          <a:prstGeom prst="donut">
            <a:avLst>
              <a:gd fmla="val 14607" name="adj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9600">
                <a:solidFill>
                  <a:srgbClr val="3CE13C"/>
                </a:solidFill>
                <a:latin typeface="Lexend Black"/>
                <a:ea typeface="Lexend Black"/>
                <a:cs typeface="Lexend Black"/>
                <a:sym typeface="Lexend Black"/>
              </a:rPr>
              <a:t>2</a:t>
            </a:r>
            <a:endParaRPr sz="9600">
              <a:solidFill>
                <a:srgbClr val="3CE13C"/>
              </a:solidFill>
              <a:latin typeface="Lexend Black"/>
              <a:ea typeface="Lexend Black"/>
              <a:cs typeface="Lexend Black"/>
              <a:sym typeface="Lexend Black"/>
            </a:endParaRPr>
          </a:p>
        </p:txBody>
      </p:sp>
      <p:sp>
        <p:nvSpPr>
          <p:cNvPr id="112" name="Google Shape;112;p19"/>
          <p:cNvSpPr txBox="1"/>
          <p:nvPr/>
        </p:nvSpPr>
        <p:spPr>
          <a:xfrm>
            <a:off x="844450" y="1910100"/>
            <a:ext cx="28359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35999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400">
                <a:solidFill>
                  <a:srgbClr val="3CE13C"/>
                </a:solidFill>
                <a:latin typeface="Calibri"/>
                <a:ea typeface="Calibri"/>
                <a:cs typeface="Calibri"/>
                <a:sym typeface="Calibri"/>
              </a:rPr>
              <a:t>(T.00111)</a:t>
            </a:r>
            <a:endParaRPr b="1" sz="2400">
              <a:solidFill>
                <a:srgbClr val="3CE13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35999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>
                <a:solidFill>
                  <a:srgbClr val="3CE13C"/>
                </a:solidFill>
                <a:latin typeface="Calibri"/>
                <a:ea typeface="Calibri"/>
                <a:cs typeface="Calibri"/>
                <a:sym typeface="Calibri"/>
              </a:rPr>
              <a:t>Exterminateur de négatifs</a:t>
            </a:r>
            <a:endParaRPr b="1"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0"/>
          <p:cNvSpPr txBox="1"/>
          <p:nvPr/>
        </p:nvSpPr>
        <p:spPr>
          <a:xfrm>
            <a:off x="1096175" y="943438"/>
            <a:ext cx="3205500" cy="1792200"/>
          </a:xfrm>
          <a:prstGeom prst="rect">
            <a:avLst/>
          </a:prstGeom>
          <a:noFill/>
          <a:ln cap="flat" cmpd="sng" w="76200">
            <a:solidFill>
              <a:srgbClr val="3CE13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0000" lIns="91425" spcFirstLastPara="1" rIns="91425" wrap="square" tIns="91425">
            <a:spAutoFit/>
          </a:bodyPr>
          <a:lstStyle/>
          <a:p>
            <a:pPr indent="0" lvl="0" marL="35999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fr" sz="2400">
                <a:solidFill>
                  <a:srgbClr val="3CE13C"/>
                </a:solidFill>
                <a:latin typeface="Calibri"/>
                <a:ea typeface="Calibri"/>
                <a:cs typeface="Calibri"/>
                <a:sym typeface="Calibri"/>
              </a:rPr>
              <a:t>(T.00111)</a:t>
            </a:r>
            <a:endParaRPr b="1" sz="2400">
              <a:solidFill>
                <a:srgbClr val="3CE13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35999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fr" sz="1200">
                <a:solidFill>
                  <a:srgbClr val="3CE13C"/>
                </a:solidFill>
                <a:latin typeface="Calibri"/>
                <a:ea typeface="Calibri"/>
                <a:cs typeface="Calibri"/>
                <a:sym typeface="Calibri"/>
              </a:rPr>
              <a:t>Exterminateur de négatifs</a:t>
            </a:r>
            <a:endParaRPr b="1" sz="1200">
              <a:solidFill>
                <a:srgbClr val="3CE13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359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f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 recopie un entier sur la sortie que s’il est positif.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359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5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359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85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?: -3		!:</a:t>
            </a:r>
            <a:endParaRPr sz="85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359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85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?: 0		!: 0</a:t>
            </a:r>
            <a:endParaRPr sz="85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359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85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?: 5		!: 5</a:t>
            </a:r>
            <a:endParaRPr/>
          </a:p>
        </p:txBody>
      </p:sp>
      <p:sp>
        <p:nvSpPr>
          <p:cNvPr id="118" name="Google Shape;118;p20"/>
          <p:cNvSpPr txBox="1"/>
          <p:nvPr>
            <p:ph type="title"/>
          </p:nvPr>
        </p:nvSpPr>
        <p:spPr>
          <a:xfrm>
            <a:off x="262050" y="259250"/>
            <a:ext cx="5136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if &lt;0 jump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19" name="Google Shape;11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9325" y="3600"/>
            <a:ext cx="3363158" cy="5136302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0"/>
          <p:cNvSpPr/>
          <p:nvPr/>
        </p:nvSpPr>
        <p:spPr>
          <a:xfrm>
            <a:off x="5126850" y="1871650"/>
            <a:ext cx="3428100" cy="12414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20"/>
          <p:cNvSpPr/>
          <p:nvPr/>
        </p:nvSpPr>
        <p:spPr>
          <a:xfrm flipH="1" rot="10800000">
            <a:off x="7826900" y="1367425"/>
            <a:ext cx="957900" cy="1445700"/>
          </a:xfrm>
          <a:prstGeom prst="curvedLeftArrow">
            <a:avLst>
              <a:gd fmla="val 10746" name="adj1"/>
              <a:gd fmla="val 22544" name="adj2"/>
              <a:gd fmla="val 17647" name="adj3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2" name="Google Shape;12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7746" y="3539225"/>
            <a:ext cx="4421688" cy="124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1"/>
          <p:cNvSpPr txBox="1"/>
          <p:nvPr>
            <p:ph type="title"/>
          </p:nvPr>
        </p:nvSpPr>
        <p:spPr>
          <a:xfrm rot="-5400000">
            <a:off x="-2182700" y="2285400"/>
            <a:ext cx="5136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Exterminateur de négatifs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28" name="Google Shape;12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9930" y="3600"/>
            <a:ext cx="3401484" cy="5136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5101" y="0"/>
            <a:ext cx="342897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1"/>
          <p:cNvSpPr txBox="1"/>
          <p:nvPr/>
        </p:nvSpPr>
        <p:spPr>
          <a:xfrm>
            <a:off x="810000" y="25275"/>
            <a:ext cx="3401400" cy="11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>
                <a:solidFill>
                  <a:schemeClr val="accent6"/>
                </a:solidFill>
                <a:latin typeface="Lexend Medium"/>
                <a:ea typeface="Lexend Medium"/>
                <a:cs typeface="Lexend Medium"/>
                <a:sym typeface="Lexend Medium"/>
              </a:rPr>
              <a:t>1 jump</a:t>
            </a:r>
            <a:endParaRPr sz="3000">
              <a:solidFill>
                <a:schemeClr val="accent6"/>
              </a:solidFill>
              <a:latin typeface="Lexend Medium"/>
              <a:ea typeface="Lexend Medium"/>
              <a:cs typeface="Lexend Medium"/>
              <a:sym typeface="Lexend Medium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>
                <a:solidFill>
                  <a:schemeClr val="accent6"/>
                </a:solidFill>
                <a:latin typeface="Lexend Medium"/>
                <a:ea typeface="Lexend Medium"/>
                <a:cs typeface="Lexend Medium"/>
                <a:sym typeface="Lexend Medium"/>
              </a:rPr>
              <a:t>=&gt; plus rapide !</a:t>
            </a:r>
            <a:endParaRPr sz="3000">
              <a:solidFill>
                <a:schemeClr val="accent6"/>
              </a:solidFill>
              <a:latin typeface="Lexend Medium"/>
              <a:ea typeface="Lexend Medium"/>
              <a:cs typeface="Lexend Medium"/>
              <a:sym typeface="Lexend Medium"/>
            </a:endParaRPr>
          </a:p>
        </p:txBody>
      </p:sp>
      <p:sp>
        <p:nvSpPr>
          <p:cNvPr id="131" name="Google Shape;131;p21"/>
          <p:cNvSpPr txBox="1"/>
          <p:nvPr/>
        </p:nvSpPr>
        <p:spPr>
          <a:xfrm>
            <a:off x="4906775" y="25275"/>
            <a:ext cx="3429000" cy="11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>
                <a:solidFill>
                  <a:schemeClr val="accent6"/>
                </a:solidFill>
                <a:latin typeface="Lexend Medium"/>
                <a:ea typeface="Lexend Medium"/>
                <a:cs typeface="Lexend Medium"/>
                <a:sym typeface="Lexend Medium"/>
              </a:rPr>
              <a:t>2</a:t>
            </a:r>
            <a:r>
              <a:rPr lang="fr" sz="3000">
                <a:solidFill>
                  <a:schemeClr val="accent6"/>
                </a:solidFill>
                <a:latin typeface="Lexend Medium"/>
                <a:ea typeface="Lexend Medium"/>
                <a:cs typeface="Lexend Medium"/>
                <a:sym typeface="Lexend Medium"/>
              </a:rPr>
              <a:t> jumps</a:t>
            </a:r>
            <a:br>
              <a:rPr lang="fr" sz="3000">
                <a:solidFill>
                  <a:schemeClr val="accent6"/>
                </a:solidFill>
                <a:latin typeface="Lexend Medium"/>
                <a:ea typeface="Lexend Medium"/>
                <a:cs typeface="Lexend Medium"/>
                <a:sym typeface="Lexend Medium"/>
              </a:rPr>
            </a:br>
            <a:r>
              <a:rPr lang="fr" sz="3000">
                <a:solidFill>
                  <a:schemeClr val="accent6"/>
                </a:solidFill>
                <a:latin typeface="Lexend Medium"/>
                <a:ea typeface="Lexend Medium"/>
                <a:cs typeface="Lexend Medium"/>
                <a:sym typeface="Lexend Medium"/>
              </a:rPr>
              <a:t>=&gt; plus lent !</a:t>
            </a:r>
            <a:endParaRPr sz="3000">
              <a:solidFill>
                <a:schemeClr val="accent6"/>
              </a:solidFill>
              <a:latin typeface="Lexend Medium"/>
              <a:ea typeface="Lexend Medium"/>
              <a:cs typeface="Lexend Medium"/>
              <a:sym typeface="Lexend Medium"/>
            </a:endParaRPr>
          </a:p>
        </p:txBody>
      </p:sp>
      <p:sp>
        <p:nvSpPr>
          <p:cNvPr id="132" name="Google Shape;132;p21"/>
          <p:cNvSpPr/>
          <p:nvPr/>
        </p:nvSpPr>
        <p:spPr>
          <a:xfrm>
            <a:off x="2255375" y="2193025"/>
            <a:ext cx="510600" cy="321300"/>
          </a:xfrm>
          <a:prstGeom prst="rightArrow">
            <a:avLst>
              <a:gd fmla="val 25459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21"/>
          <p:cNvSpPr/>
          <p:nvPr/>
        </p:nvSpPr>
        <p:spPr>
          <a:xfrm>
            <a:off x="6364288" y="1639625"/>
            <a:ext cx="510600" cy="321300"/>
          </a:xfrm>
          <a:prstGeom prst="rightArrow">
            <a:avLst>
              <a:gd fmla="val 25459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