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x="6858000" cy="9144000"/>
  <p:embeddedFontLst>
    <p:embeddedFont>
      <p:font typeface="Lexend ExtraBold"/>
      <p:bold r:id="rId16"/>
    </p:embeddedFont>
    <p:embeddedFont>
      <p:font typeface="Lexend Medium"/>
      <p:regular r:id="rId17"/>
      <p:bold r:id="rId18"/>
    </p:embeddedFont>
    <p:embeddedFont>
      <p:font typeface="Lexend"/>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0F27940-787C-43BA-AAC6-00426E8249E9}">
  <a:tblStyle styleId="{A0F27940-787C-43BA-AAC6-00426E8249E9}"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exend-bold.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LexendMedium-regular.fntdata"/><Relationship Id="rId16" Type="http://schemas.openxmlformats.org/officeDocument/2006/relationships/font" Target="fonts/LexendExtraBold-bold.fntdata"/><Relationship Id="rId5" Type="http://schemas.openxmlformats.org/officeDocument/2006/relationships/slideMaster" Target="slideMasters/slideMaster1.xml"/><Relationship Id="rId19" Type="http://schemas.openxmlformats.org/officeDocument/2006/relationships/font" Target="fonts/Lexend-regular.fntdata"/><Relationship Id="rId6" Type="http://schemas.openxmlformats.org/officeDocument/2006/relationships/notesMaster" Target="notesMasters/notesMaster1.xml"/><Relationship Id="rId18" Type="http://schemas.openxmlformats.org/officeDocument/2006/relationships/font" Target="fonts/Lexend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anal-u.tv/chaines/cerimes/serie-ne-pour-apprendre/ne-pour-creer-du-sens-avec-francisco-varela"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tincelle.blog/2019/11/14/la-courbe-de-loubli/"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pedagogie.ac-nantes.fr/innovation-pedagogique/echanger/la-courbe-de-l-oubli-d-ebbinghaus-1290774.kjsp"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0Hlq42fQACw"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pprendreaapprendre.com/reussite_scolaire/courbe_oubli/"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7b0b5df357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7b0b5df35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7b0b5df357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7b0b5df357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 u="sng">
                <a:solidFill>
                  <a:schemeClr val="hlink"/>
                </a:solidFill>
                <a:hlinkClick r:id="rId2"/>
              </a:rPr>
              <a:t>https://www.canal-u.tv/chaines/cerimes/serie-ne-pour-apprendre/ne-pour-creer-du-sens-avec-francisco-varela</a:t>
            </a:r>
            <a:r>
              <a:rPr lang="fr"/>
              <a:t> (voir de 22:49 / 23:00 → 24:05 / 24:35)</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7b0b5df357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7b0b5df357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
              <a:t>Source : </a:t>
            </a:r>
            <a:r>
              <a:rPr lang="fr" u="sng">
                <a:solidFill>
                  <a:schemeClr val="hlink"/>
                </a:solidFill>
                <a:hlinkClick r:id="rId2"/>
              </a:rPr>
              <a:t>https://etincelle.blog/2019/11/14/la-courbe-de-loubli/</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7b0b5df357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7b0b5df35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
              <a:t>Source : </a:t>
            </a:r>
            <a:r>
              <a:rPr lang="fr" u="sng">
                <a:solidFill>
                  <a:schemeClr val="hlink"/>
                </a:solidFill>
                <a:hlinkClick r:id="rId2"/>
              </a:rPr>
              <a:t>https://www.pedagogie.ac-nantes.fr/innovation-pedagogique/echanger/la-courbe-de-l-oubli-d-ebbinghaus-1290774.kjsp</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7b0b5df35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7b0b5df35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
              <a:t>Source : </a:t>
            </a:r>
            <a:r>
              <a:rPr lang="fr" u="sng">
                <a:solidFill>
                  <a:schemeClr val="hlink"/>
                </a:solidFill>
                <a:hlinkClick r:id="rId2"/>
              </a:rPr>
              <a:t>https://youtu.be/0Hlq42fQACw</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7b160b902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g27b160b9023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7b0b5df357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7b0b5df357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fr"/>
              <a:t>Source : </a:t>
            </a:r>
            <a:r>
              <a:rPr lang="fr" u="sng">
                <a:solidFill>
                  <a:schemeClr val="hlink"/>
                </a:solidFill>
                <a:hlinkClick r:id="rId2"/>
              </a:rPr>
              <a:t>https://www.apprendreaapprendre.com/reussite_scolaire/courbe_oubli/</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27b0b5df35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27b0b5df35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hyperlink" Target="https://www.canal-u.tv/chaines/cerimes/serie-ne-pour-apprendre/ne-pour-creer-du-sens-avec-francisco-varela"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www.youtube.com/watch?v=0Hlq42fQACw" TargetMode="Externa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ww.youtube.com/@SteveMasson/videos"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856500"/>
            <a:ext cx="8520600" cy="34305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fr">
                <a:latin typeface="Lexend ExtraBold"/>
                <a:ea typeface="Lexend ExtraBold"/>
                <a:cs typeface="Lexend ExtraBold"/>
                <a:sym typeface="Lexend ExtraBold"/>
              </a:rPr>
              <a:t>Apprendre </a:t>
            </a:r>
            <a:br>
              <a:rPr lang="fr">
                <a:latin typeface="Lexend ExtraBold"/>
                <a:ea typeface="Lexend ExtraBold"/>
                <a:cs typeface="Lexend ExtraBold"/>
                <a:sym typeface="Lexend ExtraBold"/>
              </a:rPr>
            </a:br>
            <a:r>
              <a:rPr lang="fr">
                <a:latin typeface="Lexend ExtraBold"/>
                <a:ea typeface="Lexend ExtraBold"/>
                <a:cs typeface="Lexend ExtraBold"/>
                <a:sym typeface="Lexend ExtraBold"/>
              </a:rPr>
              <a:t>à Mémoriser</a:t>
            </a:r>
            <a:endParaRPr>
              <a:latin typeface="Lexend ExtraBold"/>
              <a:ea typeface="Lexend ExtraBold"/>
              <a:cs typeface="Lexend ExtraBold"/>
              <a:sym typeface="Lexend ExtraBo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École = Apprendre = Mémoriser</a:t>
            </a:r>
            <a:endParaRPr>
              <a:latin typeface="Lexend"/>
              <a:ea typeface="Lexend"/>
              <a:cs typeface="Lexend"/>
              <a:sym typeface="Lexend"/>
            </a:endParaRPr>
          </a:p>
        </p:txBody>
      </p:sp>
      <p:sp>
        <p:nvSpPr>
          <p:cNvPr id="60" name="Google Shape;60;p14"/>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lang="fr" sz="3000">
                <a:latin typeface="Lexend"/>
                <a:ea typeface="Lexend"/>
                <a:cs typeface="Lexend"/>
                <a:sym typeface="Lexend"/>
              </a:rPr>
              <a:t>Que se passe-t’il </a:t>
            </a:r>
            <a:br>
              <a:rPr lang="fr" sz="3000">
                <a:latin typeface="Lexend"/>
                <a:ea typeface="Lexend"/>
                <a:cs typeface="Lexend"/>
                <a:sym typeface="Lexend"/>
              </a:rPr>
            </a:br>
            <a:r>
              <a:rPr lang="fr" sz="3000">
                <a:latin typeface="Lexend"/>
                <a:ea typeface="Lexend"/>
                <a:cs typeface="Lexend"/>
                <a:sym typeface="Lexend"/>
              </a:rPr>
              <a:t>dans votre cerveau </a:t>
            </a:r>
            <a:br>
              <a:rPr lang="fr" sz="3000">
                <a:latin typeface="Lexend"/>
                <a:ea typeface="Lexend"/>
                <a:cs typeface="Lexend"/>
                <a:sym typeface="Lexend"/>
              </a:rPr>
            </a:br>
            <a:r>
              <a:rPr lang="fr" sz="3000">
                <a:latin typeface="Lexend"/>
                <a:ea typeface="Lexend"/>
                <a:cs typeface="Lexend"/>
                <a:sym typeface="Lexend"/>
              </a:rPr>
              <a:t>lorsque vous mémorisez </a:t>
            </a:r>
            <a:br>
              <a:rPr lang="fr" sz="3000">
                <a:latin typeface="Lexend"/>
                <a:ea typeface="Lexend"/>
                <a:cs typeface="Lexend"/>
                <a:sym typeface="Lexend"/>
              </a:rPr>
            </a:br>
            <a:r>
              <a:rPr lang="fr" sz="3000">
                <a:latin typeface="Lexend"/>
                <a:ea typeface="Lexend"/>
                <a:cs typeface="Lexend"/>
                <a:sym typeface="Lexend"/>
              </a:rPr>
              <a:t>quelque chose ?</a:t>
            </a:r>
            <a:endParaRPr sz="3000">
              <a:latin typeface="Lexend"/>
              <a:ea typeface="Lexend"/>
              <a:cs typeface="Lexend"/>
              <a:sym typeface="Lexe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64" name="Shape 64"/>
        <p:cNvGrpSpPr/>
        <p:nvPr/>
      </p:nvGrpSpPr>
      <p:grpSpPr>
        <a:xfrm>
          <a:off x="0" y="0"/>
          <a:ext cx="0" cy="0"/>
          <a:chOff x="0" y="0"/>
          <a:chExt cx="0" cy="0"/>
        </a:xfrm>
      </p:grpSpPr>
      <p:pic>
        <p:nvPicPr>
          <p:cNvPr id="65" name="Google Shape;65;p15">
            <a:hlinkClick r:id="rId3"/>
          </p:cNvPr>
          <p:cNvPicPr preferRelativeResize="0"/>
          <p:nvPr/>
        </p:nvPicPr>
        <p:blipFill>
          <a:blip r:embed="rId4">
            <a:alphaModFix/>
          </a:blip>
          <a:stretch>
            <a:fillRect/>
          </a:stretch>
        </p:blipFill>
        <p:spPr>
          <a:xfrm>
            <a:off x="957063" y="0"/>
            <a:ext cx="7229870"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Oublier c’est naturel</a:t>
            </a:r>
            <a:endParaRPr>
              <a:latin typeface="Lexend"/>
              <a:ea typeface="Lexend"/>
              <a:cs typeface="Lexend"/>
              <a:sym typeface="Lexend"/>
            </a:endParaRPr>
          </a:p>
        </p:txBody>
      </p:sp>
      <p:pic>
        <p:nvPicPr>
          <p:cNvPr id="71" name="Google Shape;71;p16"/>
          <p:cNvPicPr preferRelativeResize="0"/>
          <p:nvPr/>
        </p:nvPicPr>
        <p:blipFill>
          <a:blip r:embed="rId3">
            <a:alphaModFix/>
          </a:blip>
          <a:stretch>
            <a:fillRect/>
          </a:stretch>
        </p:blipFill>
        <p:spPr>
          <a:xfrm>
            <a:off x="2179649" y="1262000"/>
            <a:ext cx="4784700" cy="3352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Comment lutter contre l’oubli ?</a:t>
            </a:r>
            <a:endParaRPr>
              <a:latin typeface="Lexend"/>
              <a:ea typeface="Lexend"/>
              <a:cs typeface="Lexend"/>
              <a:sym typeface="Lexend"/>
            </a:endParaRPr>
          </a:p>
        </p:txBody>
      </p:sp>
      <p:pic>
        <p:nvPicPr>
          <p:cNvPr id="77" name="Google Shape;77;p17"/>
          <p:cNvPicPr preferRelativeResize="0"/>
          <p:nvPr/>
        </p:nvPicPr>
        <p:blipFill>
          <a:blip r:embed="rId3">
            <a:alphaModFix/>
          </a:blip>
          <a:stretch>
            <a:fillRect/>
          </a:stretch>
        </p:blipFill>
        <p:spPr>
          <a:xfrm>
            <a:off x="1777288" y="1017725"/>
            <a:ext cx="5589436" cy="3820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Une méthode : 1 - 2 - 3</a:t>
            </a:r>
            <a:endParaRPr>
              <a:latin typeface="Lexend"/>
              <a:ea typeface="Lexend"/>
              <a:cs typeface="Lexend"/>
              <a:sym typeface="Lexend"/>
            </a:endParaRPr>
          </a:p>
        </p:txBody>
      </p:sp>
      <p:pic>
        <p:nvPicPr>
          <p:cNvPr descr="Comment mémoriser à long terme avec la courbe de l'oubli d'Ebbinghaus et les répétitions espacées&#10;Pour télécharger mon guide : https://www.potiondevie.fr/memoire-extraordinaire&#10;&#10;&#10;Je m'appelle Jean-Yves Ponce et je suis le créateur de la chaîne Potiondevie, issue du blog https://potiondevie.fr&#10;&#10;Je suis spécialiste de la mémorisation et de la concentration. &#10;&#10;Mon but est de vous aider à devenir plus &quot;intelligent&quot; au sens large, donc si vous êtes curieux.se de vous améliorer,  de découvrir comment le cerveau fonctionne, comment on apprend plein dechoses vite et bien, et que vous souhaitez des conseils efficaces qui vous serviront tout au long de votre vie scolaire et pro, alors vous êtes au bon endroit !!&#10;&#10;J'ai crée la chaîne que j'aurai bien aimé avoir, avec des techniques concrètes, efficaces, qui donnent des résultats très rapidement,&#10;Je suis également auteur de plusieurs best-sellers sur les sujets :suivants : &#10;&#10;- Mémoire&#10;- Concentration&#10;- Créativité&#10;- Confiance&#10;- Organisation&#10;- Développement personnel&#10;- Motivation&#10;&#10;Vous pouvez consulter mes publications sur ma page auteur sur Amazon : https://amzn.to/2H8LSy2&#10;&#10;Abonnez-vous et appuyez sur la cloche pour être prévenu(e) des nouvelles vidéos, car je préfère vous prévenir : mon rythme de production est INTENSE !&#10;&#10;&#10;Je suis un passionné, et j'ai à coeur de partager tout ce que je sais, tout ce que j'ai appris au travers de livres extraordinaires, d'années de formations auprès des plus grands.&#10;&#10;&#10;*Vous rêvez de vivre de votre plume ou de votre talent créatif ? &#10;Dans ce cas, c'est sur Instagram qu'il faut me suivre ! J'y poste toute mon activité d'auteur, avec de très belles photos, et mes lectures du moment, ainsi que plein de conseils :&#10;&#10;https://www.instagram.com/jeanyvesponce/&#10;&#10;&#10;Enfin, si vous voulez rejoindre ma communauté, sachez que la page facebook de Potiondevie est très active et regroupe mes dernières actualités : &#10;https://www.facebook.com/potiondevie&#10;&#10;&#10;Abonnez-vous !" id="83" name="Google Shape;83;p18" title="Comment Mémoriser à long terme (Courbe de l'oubli, Ebbinghaus et répétitions espacées)">
            <a:hlinkClick r:id="rId3"/>
          </p:cNvPr>
          <p:cNvPicPr preferRelativeResize="0"/>
          <p:nvPr/>
        </p:nvPicPr>
        <p:blipFill>
          <a:blip r:embed="rId4">
            <a:alphaModFix/>
          </a:blip>
          <a:stretch>
            <a:fillRect/>
          </a:stretch>
        </p:blipFill>
        <p:spPr>
          <a:xfrm>
            <a:off x="985375" y="1017725"/>
            <a:ext cx="6967975" cy="39194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72839"/>
              <a:buNone/>
            </a:pPr>
            <a:r>
              <a:rPr lang="fr">
                <a:latin typeface="Lexend"/>
                <a:ea typeface="Lexend"/>
                <a:cs typeface="Lexend"/>
                <a:sym typeface="Lexend"/>
              </a:rPr>
              <a:t>Ma méthode : 1 - 2 - 7  </a:t>
            </a:r>
            <a:r>
              <a:rPr lang="fr" sz="1777">
                <a:latin typeface="Lexend"/>
                <a:ea typeface="Lexend"/>
                <a:cs typeface="Lexend"/>
                <a:sym typeface="Lexend"/>
              </a:rPr>
              <a:t>(</a:t>
            </a:r>
            <a:r>
              <a:rPr lang="fr" sz="1800">
                <a:latin typeface="Lexend"/>
                <a:ea typeface="Lexend"/>
                <a:cs typeface="Lexend"/>
                <a:sym typeface="Lexend"/>
              </a:rPr>
              <a:t>+ Week-end)</a:t>
            </a:r>
            <a:endParaRPr sz="1800">
              <a:latin typeface="Lexend"/>
              <a:ea typeface="Lexend"/>
              <a:cs typeface="Lexend"/>
              <a:sym typeface="Lexend"/>
            </a:endParaRPr>
          </a:p>
        </p:txBody>
      </p:sp>
      <p:graphicFrame>
        <p:nvGraphicFramePr>
          <p:cNvPr id="89" name="Google Shape;89;p19"/>
          <p:cNvGraphicFramePr/>
          <p:nvPr/>
        </p:nvGraphicFramePr>
        <p:xfrm>
          <a:off x="467650" y="1295625"/>
          <a:ext cx="3000000" cy="3000000"/>
        </p:xfrm>
        <a:graphic>
          <a:graphicData uri="http://schemas.openxmlformats.org/drawingml/2006/table">
            <a:tbl>
              <a:tblPr>
                <a:noFill/>
                <a:tableStyleId>{A0F27940-787C-43BA-AAC6-00426E8249E9}</a:tableStyleId>
              </a:tblPr>
              <a:tblGrid>
                <a:gridCol w="1189800"/>
                <a:gridCol w="1189800"/>
                <a:gridCol w="1189800"/>
                <a:gridCol w="1189800"/>
                <a:gridCol w="1189800"/>
                <a:gridCol w="1189800"/>
                <a:gridCol w="1189800"/>
              </a:tblGrid>
              <a:tr h="975325">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1. Rappel de </a:t>
                      </a:r>
                      <a:r>
                        <a:rPr lang="fr" sz="1300">
                          <a:latin typeface="Lexend"/>
                          <a:ea typeface="Lexend"/>
                          <a:cs typeface="Lexend"/>
                          <a:sym typeface="Lexend"/>
                        </a:rPr>
                        <a:t>ce que j’ai appris aujourd’hui</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2. Rappel de </a:t>
                      </a:r>
                      <a:r>
                        <a:rPr lang="fr" sz="1300">
                          <a:latin typeface="Lexend"/>
                          <a:ea typeface="Lexend"/>
                          <a:cs typeface="Lexend"/>
                          <a:sym typeface="Lexend"/>
                        </a:rPr>
                        <a:t>ce que j’ai appris hier</a:t>
                      </a:r>
                      <a:endParaRPr sz="10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3.</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4.</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5.</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6. </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300"/>
                        <a:buFont typeface="Arial"/>
                        <a:buNone/>
                      </a:pPr>
                      <a:r>
                        <a:rPr lang="fr" sz="1300">
                          <a:latin typeface="Lexend"/>
                          <a:ea typeface="Lexend"/>
                          <a:cs typeface="Lexend"/>
                          <a:sym typeface="Lexend"/>
                        </a:rPr>
                        <a:t>J</a:t>
                      </a:r>
                      <a:r>
                        <a:rPr lang="fr" sz="1300" u="none" cap="none" strike="noStrike">
                          <a:latin typeface="Lexend"/>
                          <a:ea typeface="Lexend"/>
                          <a:cs typeface="Lexend"/>
                          <a:sym typeface="Lexend"/>
                        </a:rPr>
                        <a:t>7. </a:t>
                      </a:r>
                      <a:r>
                        <a:rPr lang="fr" sz="1300" u="none" cap="none" strike="noStrike">
                          <a:solidFill>
                            <a:schemeClr val="dk1"/>
                          </a:solidFill>
                          <a:latin typeface="Lexend"/>
                          <a:ea typeface="Lexend"/>
                          <a:cs typeface="Lexend"/>
                          <a:sym typeface="Lexend"/>
                        </a:rPr>
                        <a:t>Rappel de </a:t>
                      </a:r>
                      <a:r>
                        <a:rPr lang="fr" sz="1300">
                          <a:solidFill>
                            <a:schemeClr val="dk1"/>
                          </a:solidFill>
                          <a:latin typeface="Lexend"/>
                          <a:ea typeface="Lexend"/>
                          <a:cs typeface="Lexend"/>
                          <a:sym typeface="Lexend"/>
                        </a:rPr>
                        <a:t>ce que j’ai appris la semaine passée</a:t>
                      </a:r>
                      <a:endParaRPr sz="1300" u="none" cap="none" strike="noStrike">
                        <a:latin typeface="Lexend"/>
                        <a:ea typeface="Lexend"/>
                        <a:cs typeface="Lexend"/>
                        <a:sym typeface="Lexend"/>
                      </a:endParaRPr>
                    </a:p>
                  </a:txBody>
                  <a:tcPr marT="91425" marB="91425" marR="91425" marL="91425">
                    <a:lnL cap="flat" cmpd="sng" w="9525">
                      <a:solidFill>
                        <a:schemeClr val="dk2"/>
                      </a:solidFill>
                      <a:prstDash val="solid"/>
                      <a:round/>
                      <a:headEnd len="sm" w="sm" type="none"/>
                      <a:tailEnd len="sm" w="sm" type="none"/>
                    </a:lnL>
                    <a:lnR cap="flat" cmpd="sng" w="9525">
                      <a:solidFill>
                        <a:schemeClr val="dk2"/>
                      </a:solidFill>
                      <a:prstDash val="solid"/>
                      <a:round/>
                      <a:headEnd len="sm" w="sm" type="none"/>
                      <a:tailEnd len="sm" w="sm" type="none"/>
                    </a:lnR>
                    <a:lnT cap="flat" cmpd="sng" w="9525">
                      <a:solidFill>
                        <a:schemeClr val="dk2"/>
                      </a:solidFill>
                      <a:prstDash val="solid"/>
                      <a:round/>
                      <a:headEnd len="sm" w="sm" type="none"/>
                      <a:tailEnd len="sm" w="sm" type="none"/>
                    </a:lnT>
                    <a:lnB cap="flat" cmpd="sng" w="9525">
                      <a:solidFill>
                        <a:schemeClr val="dk2"/>
                      </a:solidFill>
                      <a:prstDash val="solid"/>
                      <a:round/>
                      <a:headEnd len="sm" w="sm" type="none"/>
                      <a:tailEnd len="sm" w="sm" type="none"/>
                    </a:lnB>
                  </a:tcPr>
                </a:tc>
              </a:tr>
            </a:tbl>
          </a:graphicData>
        </a:graphic>
      </p:graphicFrame>
      <p:sp>
        <p:nvSpPr>
          <p:cNvPr id="90" name="Google Shape;90;p19"/>
          <p:cNvSpPr txBox="1"/>
          <p:nvPr/>
        </p:nvSpPr>
        <p:spPr>
          <a:xfrm>
            <a:off x="2301150" y="2791650"/>
            <a:ext cx="4541700" cy="2147700"/>
          </a:xfrm>
          <a:prstGeom prst="rect">
            <a:avLst/>
          </a:prstGeom>
          <a:noFill/>
          <a:ln>
            <a:noFill/>
          </a:ln>
        </p:spPr>
        <p:txBody>
          <a:bodyPr anchorCtr="0" anchor="t" bIns="91425" lIns="91425" spcFirstLastPara="1" rIns="91425" wrap="square" tIns="91425">
            <a:noAutofit/>
          </a:bodyPr>
          <a:lstStyle/>
          <a:p>
            <a:pPr indent="0" lvl="0" marL="0" marR="0" rtl="0" algn="ctr">
              <a:lnSpc>
                <a:spcPct val="150000"/>
              </a:lnSpc>
              <a:spcBef>
                <a:spcPts val="0"/>
              </a:spcBef>
              <a:spcAft>
                <a:spcPts val="0"/>
              </a:spcAft>
              <a:buClr>
                <a:schemeClr val="dk1"/>
              </a:buClr>
              <a:buSzPts val="1100"/>
              <a:buFont typeface="Arial"/>
              <a:buNone/>
            </a:pPr>
            <a:r>
              <a:rPr lang="fr" sz="1300">
                <a:solidFill>
                  <a:schemeClr val="dk1"/>
                </a:solidFill>
                <a:latin typeface="Lexend"/>
                <a:ea typeface="Lexend"/>
                <a:cs typeface="Lexend"/>
                <a:sym typeface="Lexend"/>
              </a:rPr>
              <a:t>A faire chaque soir :</a:t>
            </a:r>
            <a:endParaRPr sz="1300">
              <a:solidFill>
                <a:schemeClr val="dk1"/>
              </a:solidFill>
              <a:latin typeface="Lexend"/>
              <a:ea typeface="Lexend"/>
              <a:cs typeface="Lexend"/>
              <a:sym typeface="Lexend"/>
            </a:endParaRPr>
          </a:p>
          <a:p>
            <a:pPr indent="-285750" lvl="0" marL="457200" marR="0" rtl="0" algn="l">
              <a:lnSpc>
                <a:spcPct val="150000"/>
              </a:lnSpc>
              <a:spcBef>
                <a:spcPts val="0"/>
              </a:spcBef>
              <a:spcAft>
                <a:spcPts val="0"/>
              </a:spcAft>
              <a:buClr>
                <a:schemeClr val="dk1"/>
              </a:buClr>
              <a:buSzPts val="900"/>
              <a:buFont typeface="Lexend"/>
              <a:buChar char="●"/>
            </a:pPr>
            <a:r>
              <a:rPr lang="fr" sz="900">
                <a:solidFill>
                  <a:schemeClr val="dk1"/>
                </a:solidFill>
                <a:latin typeface="Lexend"/>
                <a:ea typeface="Lexend"/>
                <a:cs typeface="Lexend"/>
                <a:sym typeface="Lexend"/>
              </a:rPr>
              <a:t>Ce que j’ai appris aujourd’hui</a:t>
            </a:r>
            <a:endParaRPr sz="900">
              <a:solidFill>
                <a:schemeClr val="dk1"/>
              </a:solidFill>
              <a:latin typeface="Lexend"/>
              <a:ea typeface="Lexend"/>
              <a:cs typeface="Lexend"/>
              <a:sym typeface="Lexend"/>
            </a:endParaRPr>
          </a:p>
          <a:p>
            <a:pPr indent="-285750" lvl="0" marL="457200" marR="0" rtl="0" algn="l">
              <a:lnSpc>
                <a:spcPct val="150000"/>
              </a:lnSpc>
              <a:spcBef>
                <a:spcPts val="0"/>
              </a:spcBef>
              <a:spcAft>
                <a:spcPts val="0"/>
              </a:spcAft>
              <a:buClr>
                <a:schemeClr val="dk1"/>
              </a:buClr>
              <a:buSzPts val="900"/>
              <a:buFont typeface="Lexend"/>
              <a:buChar char="●"/>
            </a:pPr>
            <a:r>
              <a:rPr lang="fr" sz="900">
                <a:solidFill>
                  <a:schemeClr val="dk1"/>
                </a:solidFill>
                <a:latin typeface="Lexend"/>
                <a:ea typeface="Lexend"/>
                <a:cs typeface="Lexend"/>
                <a:sym typeface="Lexend"/>
              </a:rPr>
              <a:t>Ce que j’ai appris hier</a:t>
            </a:r>
            <a:endParaRPr sz="900">
              <a:solidFill>
                <a:schemeClr val="dk1"/>
              </a:solidFill>
              <a:latin typeface="Lexend"/>
              <a:ea typeface="Lexend"/>
              <a:cs typeface="Lexend"/>
              <a:sym typeface="Lexend"/>
            </a:endParaRPr>
          </a:p>
          <a:p>
            <a:pPr indent="-285750" lvl="0" marL="457200" marR="0" rtl="0" algn="l">
              <a:lnSpc>
                <a:spcPct val="150000"/>
              </a:lnSpc>
              <a:spcBef>
                <a:spcPts val="0"/>
              </a:spcBef>
              <a:spcAft>
                <a:spcPts val="0"/>
              </a:spcAft>
              <a:buClr>
                <a:schemeClr val="dk1"/>
              </a:buClr>
              <a:buSzPts val="900"/>
              <a:buFont typeface="Lexend"/>
              <a:buChar char="●"/>
            </a:pPr>
            <a:r>
              <a:rPr lang="fr" sz="900">
                <a:solidFill>
                  <a:schemeClr val="dk1"/>
                </a:solidFill>
                <a:latin typeface="Lexend"/>
                <a:ea typeface="Lexend"/>
                <a:cs typeface="Lexend"/>
                <a:sym typeface="Lexend"/>
              </a:rPr>
              <a:t>Ce que j’ai appris la semaine dernière (pour le cours de demain)</a:t>
            </a:r>
            <a:endParaRPr sz="900">
              <a:solidFill>
                <a:schemeClr val="dk1"/>
              </a:solidFill>
              <a:latin typeface="Lexend"/>
              <a:ea typeface="Lexend"/>
              <a:cs typeface="Lexend"/>
              <a:sym typeface="Lexend"/>
            </a:endParaRPr>
          </a:p>
          <a:p>
            <a:pPr indent="0" lvl="0" marL="0" marR="0" rtl="0" algn="ctr">
              <a:lnSpc>
                <a:spcPct val="150000"/>
              </a:lnSpc>
              <a:spcBef>
                <a:spcPts val="0"/>
              </a:spcBef>
              <a:spcAft>
                <a:spcPts val="0"/>
              </a:spcAft>
              <a:buClr>
                <a:schemeClr val="dk1"/>
              </a:buClr>
              <a:buSzPts val="1100"/>
              <a:buFont typeface="Arial"/>
              <a:buNone/>
            </a:pPr>
            <a:r>
              <a:t/>
            </a:r>
            <a:endParaRPr sz="1300">
              <a:solidFill>
                <a:schemeClr val="dk1"/>
              </a:solidFill>
              <a:latin typeface="Lexend"/>
              <a:ea typeface="Lexend"/>
              <a:cs typeface="Lexend"/>
              <a:sym typeface="Lexend"/>
            </a:endParaRPr>
          </a:p>
          <a:p>
            <a:pPr indent="0" lvl="0" marL="0" marR="0" rtl="0" algn="ctr">
              <a:lnSpc>
                <a:spcPct val="150000"/>
              </a:lnSpc>
              <a:spcBef>
                <a:spcPts val="0"/>
              </a:spcBef>
              <a:spcAft>
                <a:spcPts val="0"/>
              </a:spcAft>
              <a:buClr>
                <a:schemeClr val="dk1"/>
              </a:buClr>
              <a:buSzPts val="1100"/>
              <a:buFont typeface="Arial"/>
              <a:buNone/>
            </a:pPr>
            <a:r>
              <a:rPr b="0" i="0" lang="fr" sz="1300" u="none" cap="none" strike="noStrike">
                <a:solidFill>
                  <a:schemeClr val="dk1"/>
                </a:solidFill>
                <a:latin typeface="Lexend"/>
                <a:ea typeface="Lexend"/>
                <a:cs typeface="Lexend"/>
                <a:sym typeface="Lexend"/>
              </a:rPr>
              <a:t>Total : 3 rappels par semaine </a:t>
            </a:r>
            <a:br>
              <a:rPr b="0" i="0" lang="fr" sz="1300" u="none" cap="none" strike="noStrike">
                <a:solidFill>
                  <a:schemeClr val="dk1"/>
                </a:solidFill>
                <a:latin typeface="Lexend"/>
                <a:ea typeface="Lexend"/>
                <a:cs typeface="Lexend"/>
                <a:sym typeface="Lexend"/>
              </a:rPr>
            </a:br>
            <a:r>
              <a:rPr b="0" i="0" lang="fr" sz="900" u="none" cap="none" strike="noStrike">
                <a:solidFill>
                  <a:schemeClr val="dk1"/>
                </a:solidFill>
                <a:latin typeface="Lexend"/>
                <a:ea typeface="Lexend"/>
                <a:cs typeface="Lexend"/>
                <a:sym typeface="Lexend"/>
              </a:rPr>
              <a:t>Plus 1 le week-end (si possible) pour atteindre les 50% de rétention.</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Une autre méthode</a:t>
            </a:r>
            <a:endParaRPr>
              <a:latin typeface="Lexend"/>
              <a:ea typeface="Lexend"/>
              <a:cs typeface="Lexend"/>
              <a:sym typeface="Lexend"/>
            </a:endParaRPr>
          </a:p>
        </p:txBody>
      </p:sp>
      <p:pic>
        <p:nvPicPr>
          <p:cNvPr id="96" name="Google Shape;96;p20"/>
          <p:cNvPicPr preferRelativeResize="0"/>
          <p:nvPr/>
        </p:nvPicPr>
        <p:blipFill>
          <a:blip r:embed="rId3">
            <a:alphaModFix/>
          </a:blip>
          <a:stretch>
            <a:fillRect/>
          </a:stretch>
        </p:blipFill>
        <p:spPr>
          <a:xfrm>
            <a:off x="2814638" y="1209675"/>
            <a:ext cx="3514725" cy="27241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fr">
                <a:latin typeface="Lexend"/>
                <a:ea typeface="Lexend"/>
                <a:cs typeface="Lexend"/>
                <a:sym typeface="Lexend"/>
              </a:rPr>
              <a:t>Pour aller plus loin…</a:t>
            </a:r>
            <a:endParaRPr>
              <a:latin typeface="Lexend"/>
              <a:ea typeface="Lexend"/>
              <a:cs typeface="Lexend"/>
              <a:sym typeface="Lexend"/>
            </a:endParaRPr>
          </a:p>
        </p:txBody>
      </p:sp>
      <p:sp>
        <p:nvSpPr>
          <p:cNvPr id="102" name="Google Shape;102;p21"/>
          <p:cNvSpPr txBox="1"/>
          <p:nvPr>
            <p:ph idx="1" type="body"/>
          </p:nvPr>
        </p:nvSpPr>
        <p:spPr>
          <a:xfrm>
            <a:off x="311700" y="1152475"/>
            <a:ext cx="8520600" cy="3732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fr">
                <a:latin typeface="Lexend Medium"/>
                <a:ea typeface="Lexend Medium"/>
                <a:cs typeface="Lexend Medium"/>
                <a:sym typeface="Lexend Medium"/>
              </a:rPr>
              <a:t>La chaîne YouTube de Steve Masson</a:t>
            </a:r>
            <a:endParaRPr>
              <a:latin typeface="Lexend Medium"/>
              <a:ea typeface="Lexend Medium"/>
              <a:cs typeface="Lexend Medium"/>
              <a:sym typeface="Lexend Medium"/>
            </a:endParaRPr>
          </a:p>
          <a:p>
            <a:pPr indent="0" lvl="0" marL="0" rtl="0" algn="ctr">
              <a:spcBef>
                <a:spcPts val="1200"/>
              </a:spcBef>
              <a:spcAft>
                <a:spcPts val="0"/>
              </a:spcAft>
              <a:buNone/>
            </a:pPr>
            <a:r>
              <a:t/>
            </a:r>
            <a:endParaRPr>
              <a:latin typeface="Lexend Medium"/>
              <a:ea typeface="Lexend Medium"/>
              <a:cs typeface="Lexend Medium"/>
              <a:sym typeface="Lexend Medium"/>
            </a:endParaRPr>
          </a:p>
          <a:p>
            <a:pPr indent="0" lvl="0" marL="0" rtl="0" algn="ctr">
              <a:spcBef>
                <a:spcPts val="1200"/>
              </a:spcBef>
              <a:spcAft>
                <a:spcPts val="0"/>
              </a:spcAft>
              <a:buNone/>
            </a:pPr>
            <a:r>
              <a:t/>
            </a:r>
            <a:endParaRPr>
              <a:latin typeface="Lexend Medium"/>
              <a:ea typeface="Lexend Medium"/>
              <a:cs typeface="Lexend Medium"/>
              <a:sym typeface="Lexend Medium"/>
            </a:endParaRPr>
          </a:p>
          <a:p>
            <a:pPr indent="0" lvl="0" marL="0" rtl="0" algn="ctr">
              <a:spcBef>
                <a:spcPts val="1200"/>
              </a:spcBef>
              <a:spcAft>
                <a:spcPts val="0"/>
              </a:spcAft>
              <a:buNone/>
            </a:pPr>
            <a:r>
              <a:t/>
            </a:r>
            <a:endParaRPr>
              <a:latin typeface="Lexend Medium"/>
              <a:ea typeface="Lexend Medium"/>
              <a:cs typeface="Lexend Medium"/>
              <a:sym typeface="Lexend Medium"/>
            </a:endParaRPr>
          </a:p>
          <a:p>
            <a:pPr indent="0" lvl="0" marL="0" rtl="0" algn="ctr">
              <a:spcBef>
                <a:spcPts val="1200"/>
              </a:spcBef>
              <a:spcAft>
                <a:spcPts val="0"/>
              </a:spcAft>
              <a:buNone/>
            </a:pPr>
            <a:r>
              <a:t/>
            </a:r>
            <a:endParaRPr>
              <a:latin typeface="Lexend Medium"/>
              <a:ea typeface="Lexend Medium"/>
              <a:cs typeface="Lexend Medium"/>
              <a:sym typeface="Lexend Medium"/>
            </a:endParaRPr>
          </a:p>
          <a:p>
            <a:pPr indent="0" lvl="0" marL="0" rtl="0" algn="ctr">
              <a:spcBef>
                <a:spcPts val="1200"/>
              </a:spcBef>
              <a:spcAft>
                <a:spcPts val="0"/>
              </a:spcAft>
              <a:buNone/>
            </a:pPr>
            <a:r>
              <a:rPr lang="fr" u="sng">
                <a:solidFill>
                  <a:schemeClr val="hlink"/>
                </a:solidFill>
                <a:latin typeface="Lexend Medium"/>
                <a:ea typeface="Lexend Medium"/>
                <a:cs typeface="Lexend Medium"/>
                <a:sym typeface="Lexend Medium"/>
                <a:hlinkClick r:id="rId3"/>
              </a:rPr>
              <a:t>https://www.youtube.com/@SteveMasson/videos</a:t>
            </a:r>
            <a:endParaRPr>
              <a:latin typeface="Lexend Medium"/>
              <a:ea typeface="Lexend Medium"/>
              <a:cs typeface="Lexend Medium"/>
              <a:sym typeface="Lexend Medium"/>
            </a:endParaRPr>
          </a:p>
          <a:p>
            <a:pPr indent="0" lvl="0" marL="0" rtl="0" algn="ctr">
              <a:spcBef>
                <a:spcPts val="1200"/>
              </a:spcBef>
              <a:spcAft>
                <a:spcPts val="1200"/>
              </a:spcAft>
              <a:buNone/>
            </a:pPr>
            <a:r>
              <a:rPr lang="fr" sz="1400">
                <a:latin typeface="Lexend Medium"/>
                <a:ea typeface="Lexend Medium"/>
                <a:cs typeface="Lexend Medium"/>
                <a:sym typeface="Lexend Medium"/>
              </a:rPr>
              <a:t>En particulier le no 25</a:t>
            </a:r>
            <a:br>
              <a:rPr lang="fr" sz="1400">
                <a:latin typeface="Lexend Medium"/>
                <a:ea typeface="Lexend Medium"/>
                <a:cs typeface="Lexend Medium"/>
                <a:sym typeface="Lexend Medium"/>
              </a:rPr>
            </a:br>
            <a:r>
              <a:rPr lang="fr" sz="1400">
                <a:latin typeface="Lexend Medium"/>
                <a:ea typeface="Lexend Medium"/>
                <a:cs typeface="Lexend Medium"/>
                <a:sym typeface="Lexend Medium"/>
              </a:rPr>
              <a:t>“S’entraîner à récupérer en mémoire : est-ce vraiment efficace ?”</a:t>
            </a:r>
            <a:endParaRPr sz="1400">
              <a:latin typeface="Lexend Medium"/>
              <a:ea typeface="Lexend Medium"/>
              <a:cs typeface="Lexend Medium"/>
              <a:sym typeface="Lexend Medium"/>
            </a:endParaRPr>
          </a:p>
        </p:txBody>
      </p:sp>
      <p:pic>
        <p:nvPicPr>
          <p:cNvPr id="103" name="Google Shape;103;p21"/>
          <p:cNvPicPr preferRelativeResize="0"/>
          <p:nvPr/>
        </p:nvPicPr>
        <p:blipFill>
          <a:blip r:embed="rId4">
            <a:alphaModFix/>
          </a:blip>
          <a:stretch>
            <a:fillRect/>
          </a:stretch>
        </p:blipFill>
        <p:spPr>
          <a:xfrm>
            <a:off x="3733800" y="2022475"/>
            <a:ext cx="1676400" cy="1676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