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9144000" cy="5143500" type="screen16x9"/>
  <p:notesSz cx="6858000" cy="9144000"/>
  <p:embeddedFontLst>
    <p:embeddedFont>
      <p:font typeface="Consolas" panose="020B0609020204030204" pitchFamily="49" charset="0"/>
      <p:regular r:id="rId12"/>
      <p:bold r:id="rId13"/>
      <p:italic r:id="rId14"/>
      <p:boldItalic r:id="rId15"/>
    </p:embeddedFont>
    <p:embeddedFont>
      <p:font typeface="Lexend" pitchFamily="2" charset="77"/>
      <p:regular r:id="rId16"/>
      <p:bold r:id="rId17"/>
    </p:embeddedFont>
    <p:embeddedFont>
      <p:font typeface="Lexend ExtraBold" pitchFamily="2" charset="77"/>
      <p:bold r:id="rId18"/>
    </p:embeddedFont>
    <p:embeddedFont>
      <p:font typeface="Lexend Light" pitchFamily="2" charset="77"/>
      <p:regular r:id="rId19"/>
      <p:bold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81e02adde4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81e02adde4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7d4469830e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27d4469830e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65ee43911a5a182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65ee43911a5a182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7ac7ad00e9_0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7ac7ad00e9_0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27dd2b1736c_0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27dd2b1736c_0_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281e02adde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281e02adde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7dd2b1736c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27dd2b1736c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Konrad Zuse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e81295cb0f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1e81295cb0f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28ba58f3617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28ba58f3617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RVB3PBPxMW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RVB3PBPxMW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" y="231775"/>
            <a:ext cx="9136733" cy="4679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title"/>
          </p:nvPr>
        </p:nvSpPr>
        <p:spPr>
          <a:xfrm>
            <a:off x="311700" y="263675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Apprendre à apprendre (suite)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u="sng">
                <a:solidFill>
                  <a:schemeClr val="hlink"/>
                </a:solidFill>
                <a:hlinkClick r:id="rId3"/>
              </a:rPr>
              <a:t>https://youtu.be/RVB3PBPxMWg</a:t>
            </a:r>
            <a:endParaRPr>
              <a:latin typeface="Lexend Medium"/>
              <a:ea typeface="Lexend Medium"/>
              <a:cs typeface="Lexend Medium"/>
              <a:sym typeface="Lexend"/>
            </a:endParaRPr>
          </a:p>
        </p:txBody>
      </p:sp>
      <p:pic>
        <p:nvPicPr>
          <p:cNvPr id="60" name="Google Shape;60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42013" y="1486475"/>
            <a:ext cx="6659973" cy="37332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>
            <a:spLocks noGrp="1"/>
          </p:cNvSpPr>
          <p:nvPr>
            <p:ph type="title"/>
          </p:nvPr>
        </p:nvSpPr>
        <p:spPr>
          <a:xfrm>
            <a:off x="311700" y="263675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Apprendre à apprendre (suite)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u="sng">
                <a:solidFill>
                  <a:schemeClr val="hlink"/>
                </a:solidFill>
                <a:hlinkClick r:id="rId3"/>
              </a:rPr>
              <a:t>https://youtu.be/RVB3PBPxMWg</a:t>
            </a:r>
            <a:endParaRPr>
              <a:latin typeface="Lexend Medium"/>
              <a:ea typeface="Lexend Medium"/>
              <a:cs typeface="Lexend Medium"/>
              <a:sym typeface="Lexend"/>
            </a:endParaRPr>
          </a:p>
        </p:txBody>
      </p:sp>
      <p:pic>
        <p:nvPicPr>
          <p:cNvPr id="66" name="Google Shape;66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01838" y="1410275"/>
            <a:ext cx="6540329" cy="3733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>
            <a:spLocks noGrp="1"/>
          </p:cNvSpPr>
          <p:nvPr>
            <p:ph type="ctrTitle"/>
          </p:nvPr>
        </p:nvSpPr>
        <p:spPr>
          <a:xfrm>
            <a:off x="311700" y="856500"/>
            <a:ext cx="8520600" cy="343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Lexend ExtraBold"/>
                <a:ea typeface="Lexend ExtraBold"/>
                <a:cs typeface="Lexend ExtraBold"/>
                <a:sym typeface="Lexend ExtraBold"/>
              </a:rPr>
              <a:t>Historam</a:t>
            </a:r>
            <a:endParaRPr>
              <a:latin typeface="Lexend ExtraBold"/>
              <a:ea typeface="Lexend ExtraBold"/>
              <a:cs typeface="Lexend ExtraBold"/>
              <a:sym typeface="Lexend ExtraBo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Lexend Medium"/>
                <a:ea typeface="Lexend Medium"/>
                <a:cs typeface="Lexend Medium"/>
                <a:sym typeface="Lexend"/>
              </a:rPr>
              <a:t>Historam - Exemple du x10</a:t>
            </a:r>
            <a:endParaRPr>
              <a:latin typeface="Lexend Medium"/>
              <a:ea typeface="Lexend Medium"/>
              <a:cs typeface="Lexend Medium"/>
              <a:sym typeface="Lexend"/>
            </a:endParaRPr>
          </a:p>
        </p:txBody>
      </p:sp>
      <p:pic>
        <p:nvPicPr>
          <p:cNvPr id="77" name="Google Shape;7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95500" y="1170125"/>
            <a:ext cx="3308756" cy="3973375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7"/>
          <p:cNvSpPr txBox="1"/>
          <p:nvPr/>
        </p:nvSpPr>
        <p:spPr>
          <a:xfrm>
            <a:off x="2783699" y="1672250"/>
            <a:ext cx="3576600" cy="337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2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		</a:t>
            </a:r>
            <a:r>
              <a:rPr lang="fr" b="1"/>
              <a:t>	</a:t>
            </a:r>
            <a:r>
              <a:rPr lang="fr" b="1">
                <a:latin typeface="Courier New"/>
                <a:ea typeface="Courier New"/>
                <a:cs typeface="Courier New"/>
                <a:sym typeface="Courier New"/>
              </a:rPr>
              <a:t>	2 —</a:t>
            </a:r>
            <a:r>
              <a:rPr lang="fr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&gt;</a:t>
            </a:r>
            <a:r>
              <a:rPr lang="fr" b="1">
                <a:latin typeface="Courier New"/>
                <a:ea typeface="Courier New"/>
                <a:cs typeface="Courier New"/>
                <a:sym typeface="Courier New"/>
              </a:rPr>
              <a:t> 2</a:t>
            </a:r>
            <a:endParaRPr b="1"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1394999" algn="l" rtl="0">
              <a:lnSpc>
                <a:spcPct val="12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b="1">
                <a:latin typeface="Courier New"/>
                <a:ea typeface="Courier New"/>
                <a:cs typeface="Courier New"/>
                <a:sym typeface="Courier New"/>
              </a:rPr>
              <a:t>2 &lt;</a:t>
            </a:r>
            <a:r>
              <a:rPr lang="fr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————— 2</a:t>
            </a:r>
            <a:endParaRPr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914400" lvl="0" indent="480599" algn="l" rtl="0">
              <a:lnSpc>
                <a:spcPct val="122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2  ————&gt; 2+2=4</a:t>
            </a:r>
            <a:endParaRPr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397799" algn="l" rtl="0">
              <a:lnSpc>
                <a:spcPct val="12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4 &lt;————————— 4</a:t>
            </a:r>
            <a:endParaRPr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397799" algn="l" rtl="0">
              <a:lnSpc>
                <a:spcPct val="12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4 —————————&gt; 4+4=8</a:t>
            </a:r>
            <a:endParaRPr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0" algn="l" rtl="0">
              <a:lnSpc>
                <a:spcPct val="12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8 &lt;————————————— 8</a:t>
            </a:r>
            <a:endParaRPr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0" algn="l" rtl="0">
              <a:lnSpc>
                <a:spcPct val="12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8 —————————————&gt; 8+8=16</a:t>
            </a:r>
            <a:endParaRPr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0" indent="532800" algn="l" rtl="0">
              <a:lnSpc>
                <a:spcPct val="122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4 —————————&gt; 16+4=20</a:t>
            </a:r>
            <a:endParaRPr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89999" algn="l" rtl="0">
              <a:lnSpc>
                <a:spcPct val="122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20 &lt;———————————————— 20</a:t>
            </a:r>
            <a:endParaRPr b="1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Lexend Medium"/>
                <a:ea typeface="Lexend Medium"/>
                <a:cs typeface="Lexend Medium"/>
                <a:sym typeface="Lexend"/>
              </a:rPr>
              <a:t>Test de mémoire et d’attention</a:t>
            </a:r>
            <a:endParaRPr>
              <a:latin typeface="Lexend Medium"/>
              <a:ea typeface="Lexend Medium"/>
              <a:cs typeface="Lexend Medium"/>
              <a:sym typeface="Lexend"/>
            </a:endParaRPr>
          </a:p>
        </p:txBody>
      </p:sp>
      <p:sp>
        <p:nvSpPr>
          <p:cNvPr id="84" name="Google Shape;84;p18"/>
          <p:cNvSpPr txBox="1">
            <a:spLocks noGrp="1"/>
          </p:cNvSpPr>
          <p:nvPr>
            <p:ph type="body" idx="1"/>
          </p:nvPr>
        </p:nvSpPr>
        <p:spPr>
          <a:xfrm>
            <a:off x="311700" y="1513675"/>
            <a:ext cx="8520600" cy="303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300"/>
              <a:t>Qui était Konrad Zuse ?</a:t>
            </a:r>
            <a:endParaRPr sz="23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23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fr" sz="2300"/>
              <a:t>Quel était sa relation avec Alan Turing et John von Neumann ?</a:t>
            </a:r>
            <a:endParaRPr sz="23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23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fr" sz="2300"/>
              <a:t>En quoi son invention était supérieure à celle des américains ?</a:t>
            </a:r>
            <a:endParaRPr sz="23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9"/>
          <p:cNvSpPr/>
          <p:nvPr/>
        </p:nvSpPr>
        <p:spPr>
          <a:xfrm>
            <a:off x="5201975" y="0"/>
            <a:ext cx="3942000" cy="51435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0" name="Google Shape;9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1050" y="1677575"/>
            <a:ext cx="4382551" cy="2603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97640" y="0"/>
            <a:ext cx="546647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9"/>
          <p:cNvSpPr txBox="1"/>
          <p:nvPr/>
        </p:nvSpPr>
        <p:spPr>
          <a:xfrm>
            <a:off x="819900" y="273300"/>
            <a:ext cx="3061800" cy="75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100" b="1">
                <a:latin typeface="Lexend Black"/>
                <a:ea typeface="Lexend Black"/>
                <a:cs typeface="Lexend Black"/>
                <a:sym typeface="Lexend"/>
              </a:rPr>
              <a:t>…du Z3 au Z4</a:t>
            </a:r>
            <a:endParaRPr sz="3100" b="1">
              <a:latin typeface="Lexend Black"/>
              <a:ea typeface="Lexend Black"/>
              <a:cs typeface="Lexend Black"/>
              <a:sym typeface="Lexen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0"/>
          <p:cNvSpPr txBox="1">
            <a:spLocks noGrp="1"/>
          </p:cNvSpPr>
          <p:nvPr>
            <p:ph type="title" idx="4294967295"/>
          </p:nvPr>
        </p:nvSpPr>
        <p:spPr>
          <a:xfrm>
            <a:off x="586800" y="154349"/>
            <a:ext cx="7970400" cy="53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Lexend Medium"/>
                <a:ea typeface="Lexend Medium"/>
                <a:cs typeface="Lexend Medium"/>
                <a:sym typeface="Lexend"/>
              </a:rPr>
              <a:t>Rappel</a:t>
            </a:r>
            <a:endParaRPr>
              <a:latin typeface="Lexend Medium"/>
              <a:ea typeface="Lexend Medium"/>
              <a:cs typeface="Lexend Medium"/>
              <a:sym typeface="Lexend"/>
            </a:endParaRPr>
          </a:p>
        </p:txBody>
      </p:sp>
      <p:pic>
        <p:nvPicPr>
          <p:cNvPr id="98" name="Google Shape;9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1961" y="969361"/>
            <a:ext cx="6940218" cy="3574318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20"/>
          <p:cNvSpPr/>
          <p:nvPr/>
        </p:nvSpPr>
        <p:spPr>
          <a:xfrm>
            <a:off x="6766392" y="872285"/>
            <a:ext cx="1656000" cy="444900"/>
          </a:xfrm>
          <a:prstGeom prst="wedgeRoundRectCallout">
            <a:avLst>
              <a:gd name="adj1" fmla="val -20833"/>
              <a:gd name="adj2" fmla="val 62500"/>
              <a:gd name="adj3" fmla="val 0"/>
            </a:avLst>
          </a:prstGeom>
          <a:solidFill>
            <a:schemeClr val="accent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latin typeface="Lexend Light"/>
                <a:ea typeface="Lexend Light"/>
                <a:cs typeface="Lexend Light"/>
                <a:sym typeface="Lexend Light"/>
              </a:rPr>
              <a:t>Donne les instructions</a:t>
            </a:r>
            <a:endParaRPr sz="1100">
              <a:latin typeface="Lexend Light"/>
              <a:ea typeface="Lexend Light"/>
              <a:cs typeface="Lexend Light"/>
              <a:sym typeface="Lexend Light"/>
            </a:endParaRPr>
          </a:p>
        </p:txBody>
      </p:sp>
      <p:sp>
        <p:nvSpPr>
          <p:cNvPr id="100" name="Google Shape;100;p20"/>
          <p:cNvSpPr/>
          <p:nvPr/>
        </p:nvSpPr>
        <p:spPr>
          <a:xfrm>
            <a:off x="4544807" y="872285"/>
            <a:ext cx="1656000" cy="444900"/>
          </a:xfrm>
          <a:prstGeom prst="wedgeRoundRectCallout">
            <a:avLst>
              <a:gd name="adj1" fmla="val -20833"/>
              <a:gd name="adj2" fmla="val 62500"/>
              <a:gd name="adj3" fmla="val 0"/>
            </a:avLst>
          </a:prstGeom>
          <a:solidFill>
            <a:schemeClr val="accent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latin typeface="Lexend Light"/>
                <a:ea typeface="Lexend Light"/>
                <a:cs typeface="Lexend Light"/>
                <a:sym typeface="Lexend Light"/>
              </a:rPr>
              <a:t>Un seul nombre </a:t>
            </a:r>
            <a:br>
              <a:rPr lang="fr" sz="1100">
                <a:latin typeface="Lexend Light"/>
                <a:ea typeface="Lexend Light"/>
                <a:cs typeface="Lexend Light"/>
                <a:sym typeface="Lexend Light"/>
              </a:rPr>
            </a:br>
            <a:r>
              <a:rPr lang="fr" sz="1100">
                <a:latin typeface="Lexend Light"/>
                <a:ea typeface="Lexend Light"/>
                <a:cs typeface="Lexend Light"/>
                <a:sym typeface="Lexend Light"/>
              </a:rPr>
              <a:t>à la fois</a:t>
            </a:r>
            <a:endParaRPr sz="1100">
              <a:latin typeface="Lexend Light"/>
              <a:ea typeface="Lexend Light"/>
              <a:cs typeface="Lexend Light"/>
              <a:sym typeface="Lexend Light"/>
            </a:endParaRPr>
          </a:p>
        </p:txBody>
      </p:sp>
      <p:sp>
        <p:nvSpPr>
          <p:cNvPr id="101" name="Google Shape;101;p20"/>
          <p:cNvSpPr/>
          <p:nvPr/>
        </p:nvSpPr>
        <p:spPr>
          <a:xfrm rot="10800000">
            <a:off x="3079961" y="4446974"/>
            <a:ext cx="1655700" cy="444900"/>
          </a:xfrm>
          <a:prstGeom prst="wedgeRoundRectCallout">
            <a:avLst>
              <a:gd name="adj1" fmla="val -20833"/>
              <a:gd name="adj2" fmla="val 62500"/>
              <a:gd name="adj3" fmla="val 0"/>
            </a:avLst>
          </a:prstGeom>
          <a:solidFill>
            <a:schemeClr val="accent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Lexend Light"/>
              <a:ea typeface="Lexend Light"/>
              <a:cs typeface="Lexend Light"/>
              <a:sym typeface="Lexend Light"/>
            </a:endParaRPr>
          </a:p>
        </p:txBody>
      </p:sp>
      <p:sp>
        <p:nvSpPr>
          <p:cNvPr id="102" name="Google Shape;102;p20"/>
          <p:cNvSpPr txBox="1"/>
          <p:nvPr/>
        </p:nvSpPr>
        <p:spPr>
          <a:xfrm>
            <a:off x="3096055" y="4583748"/>
            <a:ext cx="1623600" cy="1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latin typeface="Lexend Light"/>
                <a:ea typeface="Lexend Light"/>
                <a:cs typeface="Lexend Light"/>
                <a:sym typeface="Lexend Light"/>
              </a:rPr>
              <a:t>Ajoute ou remplace</a:t>
            </a:r>
            <a:endParaRPr sz="1100">
              <a:latin typeface="Lexend Light"/>
              <a:ea typeface="Lexend Light"/>
              <a:cs typeface="Lexend Light"/>
              <a:sym typeface="Lexend Light"/>
            </a:endParaRPr>
          </a:p>
        </p:txBody>
      </p:sp>
      <p:sp>
        <p:nvSpPr>
          <p:cNvPr id="103" name="Google Shape;103;p20"/>
          <p:cNvSpPr/>
          <p:nvPr/>
        </p:nvSpPr>
        <p:spPr>
          <a:xfrm rot="10800000">
            <a:off x="841134" y="4465014"/>
            <a:ext cx="1522800" cy="408900"/>
          </a:xfrm>
          <a:prstGeom prst="wedgeRoundRectCallout">
            <a:avLst>
              <a:gd name="adj1" fmla="val -20833"/>
              <a:gd name="adj2" fmla="val 62500"/>
              <a:gd name="adj3" fmla="val 0"/>
            </a:avLst>
          </a:prstGeom>
          <a:solidFill>
            <a:schemeClr val="accent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Lexend Light"/>
              <a:ea typeface="Lexend Light"/>
              <a:cs typeface="Lexend Light"/>
              <a:sym typeface="Lexend Light"/>
            </a:endParaRPr>
          </a:p>
        </p:txBody>
      </p:sp>
      <p:sp>
        <p:nvSpPr>
          <p:cNvPr id="104" name="Google Shape;104;p20"/>
          <p:cNvSpPr txBox="1"/>
          <p:nvPr/>
        </p:nvSpPr>
        <p:spPr>
          <a:xfrm>
            <a:off x="856088" y="4590479"/>
            <a:ext cx="1493100" cy="15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latin typeface="Lexend Light"/>
                <a:ea typeface="Lexend Light"/>
                <a:cs typeface="Lexend Light"/>
                <a:sym typeface="Lexend Light"/>
              </a:rPr>
              <a:t>Résultat calculs</a:t>
            </a:r>
            <a:endParaRPr sz="1100">
              <a:latin typeface="Lexend Light"/>
              <a:ea typeface="Lexend Light"/>
              <a:cs typeface="Lexend Light"/>
              <a:sym typeface="Lexend Light"/>
            </a:endParaRPr>
          </a:p>
        </p:txBody>
      </p:sp>
      <p:sp>
        <p:nvSpPr>
          <p:cNvPr id="105" name="Google Shape;105;p20"/>
          <p:cNvSpPr/>
          <p:nvPr/>
        </p:nvSpPr>
        <p:spPr>
          <a:xfrm>
            <a:off x="841218" y="590201"/>
            <a:ext cx="1656000" cy="444900"/>
          </a:xfrm>
          <a:prstGeom prst="wedgeRoundRectCallout">
            <a:avLst>
              <a:gd name="adj1" fmla="val -20833"/>
              <a:gd name="adj2" fmla="val 62500"/>
              <a:gd name="adj3" fmla="val 0"/>
            </a:avLst>
          </a:prstGeom>
          <a:solidFill>
            <a:schemeClr val="accent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latin typeface="Lexend Light"/>
                <a:ea typeface="Lexend Light"/>
                <a:cs typeface="Lexend Light"/>
                <a:sym typeface="Lexend Light"/>
              </a:rPr>
              <a:t>Capteurs</a:t>
            </a:r>
            <a:endParaRPr sz="1100">
              <a:latin typeface="Lexend Light"/>
              <a:ea typeface="Lexend Light"/>
              <a:cs typeface="Lexend Light"/>
              <a:sym typeface="Lexend Light"/>
            </a:endParaRPr>
          </a:p>
        </p:txBody>
      </p:sp>
      <p:sp>
        <p:nvSpPr>
          <p:cNvPr id="106" name="Google Shape;106;p20"/>
          <p:cNvSpPr/>
          <p:nvPr/>
        </p:nvSpPr>
        <p:spPr>
          <a:xfrm>
            <a:off x="841218" y="1612410"/>
            <a:ext cx="1656000" cy="444900"/>
          </a:xfrm>
          <a:prstGeom prst="wedgeRoundRectCallout">
            <a:avLst>
              <a:gd name="adj1" fmla="val -20833"/>
              <a:gd name="adj2" fmla="val 62500"/>
              <a:gd name="adj3" fmla="val 0"/>
            </a:avLst>
          </a:prstGeom>
          <a:solidFill>
            <a:schemeClr val="accent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latin typeface="Lexend Light"/>
                <a:ea typeface="Lexend Light"/>
                <a:cs typeface="Lexend Light"/>
                <a:sym typeface="Lexend Light"/>
              </a:rPr>
              <a:t>Des nombres </a:t>
            </a:r>
            <a:br>
              <a:rPr lang="fr" sz="1100">
                <a:latin typeface="Lexend Light"/>
                <a:ea typeface="Lexend Light"/>
                <a:cs typeface="Lexend Light"/>
                <a:sym typeface="Lexend Light"/>
              </a:rPr>
            </a:br>
            <a:r>
              <a:rPr lang="fr" sz="1100">
                <a:latin typeface="Lexend Light"/>
                <a:ea typeface="Lexend Light"/>
                <a:cs typeface="Lexend Light"/>
                <a:sym typeface="Lexend Light"/>
              </a:rPr>
              <a:t>uniquement</a:t>
            </a:r>
            <a:endParaRPr sz="1100">
              <a:latin typeface="Lexend Light"/>
              <a:ea typeface="Lexend Light"/>
              <a:cs typeface="Lexend Light"/>
              <a:sym typeface="Lexend Ligh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2"/>
          <p:cNvSpPr txBox="1"/>
          <p:nvPr/>
        </p:nvSpPr>
        <p:spPr>
          <a:xfrm>
            <a:off x="510825" y="494663"/>
            <a:ext cx="3205500" cy="1792200"/>
          </a:xfrm>
          <a:prstGeom prst="rect">
            <a:avLst/>
          </a:prstGeom>
          <a:noFill/>
          <a:ln w="76200" cap="flat" cmpd="sng">
            <a:solidFill>
              <a:srgbClr val="3CE13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0000" anchor="t" anchorCtr="0">
            <a:spAutoFit/>
          </a:bodyPr>
          <a:lstStyle/>
          <a:p>
            <a:pPr marL="35999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2400" b="1">
                <a:solidFill>
                  <a:srgbClr val="3CE13C"/>
                </a:solidFill>
                <a:latin typeface="Calibri"/>
                <a:ea typeface="Calibri"/>
                <a:cs typeface="Calibri"/>
                <a:sym typeface="Calibri"/>
              </a:rPr>
              <a:t>(T.00111)</a:t>
            </a:r>
            <a:endParaRPr sz="2400" b="1">
              <a:solidFill>
                <a:srgbClr val="3CE13C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5999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200" b="1">
                <a:solidFill>
                  <a:srgbClr val="3CE13C"/>
                </a:solidFill>
                <a:latin typeface="Calibri"/>
                <a:ea typeface="Calibri"/>
                <a:cs typeface="Calibri"/>
                <a:sym typeface="Calibri"/>
              </a:rPr>
              <a:t>Exterminateur de négatifs</a:t>
            </a:r>
            <a:endParaRPr sz="1200" b="1">
              <a:solidFill>
                <a:srgbClr val="3CE13C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5999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 recopie un entier sur la sortie que s’il est positif.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5999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85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35999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85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?: -3		!:</a:t>
            </a:r>
            <a:endParaRPr sz="85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35999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85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?: 0		!: 0</a:t>
            </a:r>
            <a:endParaRPr sz="85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35999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85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?: 5		!: 5</a:t>
            </a:r>
            <a:endParaRPr/>
          </a:p>
        </p:txBody>
      </p:sp>
      <p:sp>
        <p:nvSpPr>
          <p:cNvPr id="117" name="Google Shape;117;p22"/>
          <p:cNvSpPr txBox="1"/>
          <p:nvPr/>
        </p:nvSpPr>
        <p:spPr>
          <a:xfrm>
            <a:off x="510825" y="2856638"/>
            <a:ext cx="3205500" cy="1818600"/>
          </a:xfrm>
          <a:prstGeom prst="rect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0000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24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T.01001</a:t>
            </a:r>
            <a:endParaRPr sz="24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2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Exterminateur de positifs</a:t>
            </a:r>
            <a:endParaRPr sz="12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 recopie un entier sur la sortie que s’il est négatif.</a:t>
            </a:r>
            <a:endParaRPr sz="85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85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?: 5		!: </a:t>
            </a:r>
            <a:endParaRPr sz="85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85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?: 0		!: </a:t>
            </a:r>
            <a:endParaRPr sz="85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85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?: -3		!: -3</a:t>
            </a:r>
            <a:endParaRPr sz="2400" b="1">
              <a:solidFill>
                <a:srgbClr val="3CE13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22"/>
          <p:cNvSpPr txBox="1"/>
          <p:nvPr/>
        </p:nvSpPr>
        <p:spPr>
          <a:xfrm>
            <a:off x="5146400" y="2890025"/>
            <a:ext cx="3205500" cy="1818600"/>
          </a:xfrm>
          <a:prstGeom prst="rect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0000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24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10001</a:t>
            </a:r>
            <a:endParaRPr sz="24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Heptaplicateur</a:t>
            </a:r>
            <a:endParaRPr sz="12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Multiplie par sept la valeur entrée. </a:t>
            </a:r>
            <a:br>
              <a:rPr lang="fr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Affiche le résultat sur la sortie.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5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85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?: 2</a:t>
            </a:r>
            <a:endParaRPr sz="85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85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!: 14</a:t>
            </a:r>
            <a:endParaRPr sz="24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22"/>
          <p:cNvSpPr txBox="1"/>
          <p:nvPr/>
        </p:nvSpPr>
        <p:spPr>
          <a:xfrm>
            <a:off x="5146400" y="536400"/>
            <a:ext cx="3205500" cy="1818600"/>
          </a:xfrm>
          <a:prstGeom prst="rect">
            <a:avLst/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0000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10000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Décaplicateur</a:t>
            </a:r>
            <a:endParaRPr sz="1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Multiplie par dix la valeur entrée. </a:t>
            </a:r>
            <a:br>
              <a:rPr lang="fr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Affiche le résultat sur la sortie.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5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85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?: 2</a:t>
            </a:r>
            <a:endParaRPr sz="85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85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!: 20</a:t>
            </a:r>
            <a:endParaRPr sz="24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248</Words>
  <Application>Microsoft Macintosh PowerPoint</Application>
  <PresentationFormat>Affichage à l'écran (16:9)</PresentationFormat>
  <Paragraphs>56</Paragraphs>
  <Slides>9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7" baseType="lpstr">
      <vt:lpstr>Lexend ExtraBold</vt:lpstr>
      <vt:lpstr>Calibri</vt:lpstr>
      <vt:lpstr>Courier New</vt:lpstr>
      <vt:lpstr>Lexend</vt:lpstr>
      <vt:lpstr>Arial</vt:lpstr>
      <vt:lpstr>Lexend Light</vt:lpstr>
      <vt:lpstr>Consolas</vt:lpstr>
      <vt:lpstr>Simple Light</vt:lpstr>
      <vt:lpstr>Présentation PowerPoint</vt:lpstr>
      <vt:lpstr>Apprendre à apprendre (suite) https://youtu.be/RVB3PBPxMWg</vt:lpstr>
      <vt:lpstr>Apprendre à apprendre (suite) https://youtu.be/RVB3PBPxMWg</vt:lpstr>
      <vt:lpstr>Historam</vt:lpstr>
      <vt:lpstr>Historam - Exemple du x10</vt:lpstr>
      <vt:lpstr>Test de mémoire et d’attention</vt:lpstr>
      <vt:lpstr>Présentation PowerPoint</vt:lpstr>
      <vt:lpstr>Rappel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cp:lastModifiedBy>Christian Andany</cp:lastModifiedBy>
  <cp:revision>1</cp:revision>
  <dcterms:modified xsi:type="dcterms:W3CDTF">2024-03-20T18:51:34Z</dcterms:modified>
</cp:coreProperties>
</file>