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12"/>
      <p:bold r:id="rId13"/>
      <p:italic r:id="rId14"/>
      <p:boldItalic r:id="rId15"/>
    </p:embeddedFont>
    <p:embeddedFont>
      <p:font typeface="Lexend" pitchFamily="2" charset="77"/>
      <p:regular r:id="rId16"/>
      <p:bold r:id="rId17"/>
    </p:embeddedFont>
    <p:embeddedFont>
      <p:font typeface="Lexend ExtraBold" pitchFamily="2" charset="77"/>
      <p:bold r:id="rId18"/>
    </p:embeddedFont>
    <p:embeddedFont>
      <p:font typeface="Lexend Light" pitchFamily="2" charset="77"/>
      <p:regular r:id="rId19"/>
      <p:bold r:id="rId20"/>
    </p:embeddedFont>
    <p:embeddedFont>
      <p:font typeface="Lexend Medium" pitchFamily="2" charset="77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4a84e3a7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4a84e3a7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84a84e3a7e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84a84e3a7e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Icons : https://www.freepik.com/icon/thinking_1491165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845d58c027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845d58c027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845d58c027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845d58c027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 b="1">
                <a:solidFill>
                  <a:schemeClr val="dk1"/>
                </a:solidFill>
              </a:rPr>
              <a:t>Que se passe-t’il si la personne qui utilise le logiciel saisit autre chose qu’un nombre ?</a:t>
            </a:r>
            <a:endParaRPr sz="1400" b="1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# Voici une version plus “pro” qui gère aussi les exceptions (avec sucre syntaxique Python 3.8)</a:t>
            </a:r>
            <a:endParaRPr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rgbClr val="AF00DB"/>
                </a:solidFill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rgbClr val="AF00DB"/>
                </a:solidFill>
                <a:latin typeface="Courier New"/>
                <a:ea typeface="Courier New"/>
                <a:cs typeface="Courier New"/>
                <a:sym typeface="Courier New"/>
              </a:rPr>
              <a:t>    try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rgbClr val="AF00DB"/>
                </a:solidFill>
                <a:latin typeface="Courier New"/>
                <a:ea typeface="Courier New"/>
                <a:cs typeface="Courier New"/>
                <a:sym typeface="Courier New"/>
              </a:rPr>
              <a:t>        if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(</a:t>
            </a:r>
            <a:r>
              <a:rPr lang="fr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 </a:t>
            </a: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:= </a:t>
            </a:r>
            <a:r>
              <a:rPr lang="fr" b="1">
                <a:solidFill>
                  <a:srgbClr val="267F99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b="1">
                <a:solidFill>
                  <a:srgbClr val="795E26"/>
                </a:solidFill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b="1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"Entrez un entier positif: "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))) </a:t>
            </a: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&gt;=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b="1">
                <a:solidFill>
                  <a:srgbClr val="098658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rgbClr val="AF00DB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break</a:t>
            </a:r>
            <a:endParaRPr b="1">
              <a:solidFill>
                <a:srgbClr val="AF00D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rgbClr val="AF00DB"/>
                </a:solidFill>
                <a:latin typeface="Courier New"/>
                <a:ea typeface="Courier New"/>
                <a:cs typeface="Courier New"/>
                <a:sym typeface="Courier New"/>
              </a:rPr>
              <a:t>    except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b="1">
                <a:solidFill>
                  <a:srgbClr val="267F99"/>
                </a:solidFill>
                <a:latin typeface="Courier New"/>
                <a:ea typeface="Courier New"/>
                <a:cs typeface="Courier New"/>
                <a:sym typeface="Courier New"/>
              </a:rPr>
              <a:t>ValueError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rgbClr val="AF00DB"/>
                </a:solidFill>
                <a:latin typeface="Courier New"/>
                <a:ea typeface="Courier New"/>
                <a:cs typeface="Courier New"/>
                <a:sym typeface="Courier New"/>
              </a:rPr>
              <a:t>        pass</a:t>
            </a:r>
            <a:endParaRPr b="1">
              <a:solidFill>
                <a:srgbClr val="AF00D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rgbClr val="795E26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845d58c027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845d58c027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845d58c027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845d58c027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845d58c027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845d58c027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ea49a7bed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ea49a7bed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ea49a7bed6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ea49a7bed6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www.imedias.pro/cours-en-ligne/informatique/ordinateur/composants-ordinateur/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hyperlink" Target="https://parlonssciences.ca/sites/default/files/2020-06/Parlons_sciences_Pens%C3%A9e_computationelle-2018-web.pdf" TargetMode="External"/><Relationship Id="rId4" Type="http://schemas.openxmlformats.org/officeDocument/2006/relationships/hyperlink" Target="https://rosettacode.org/wiki/Language_Comparison_Tabl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9RCF36l_Ouvj2v-gLgDl99SLoOuvSXJP/view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856500"/>
            <a:ext cx="8520600" cy="343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ExtraBold"/>
                <a:ea typeface="Lexend ExtraBold"/>
                <a:cs typeface="Lexend ExtraBold"/>
                <a:sym typeface="Lexend ExtraBold"/>
              </a:rPr>
              <a:t>Python</a:t>
            </a:r>
            <a:endParaRPr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Medium"/>
                <a:ea typeface="Lexend Medium"/>
                <a:cs typeface="Lexend Medium"/>
                <a:sym typeface="Lexend"/>
              </a:rPr>
              <a:t>Pour pouvoir penser l’informatique, il faut…</a:t>
            </a:r>
            <a:endParaRPr>
              <a:latin typeface="Lexend Medium"/>
              <a:ea typeface="Lexend Medium"/>
              <a:cs typeface="Lexend Medium"/>
              <a:sym typeface="Lexend"/>
            </a:endParaRPr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Lexend"/>
              <a:buChar char="●"/>
            </a:pPr>
            <a:r>
              <a:rPr lang="fr">
                <a:solidFill>
                  <a:srgbClr val="D9D9D9"/>
                </a:solidFill>
                <a:latin typeface="Lexend Medium"/>
                <a:ea typeface="Lexend Medium"/>
                <a:cs typeface="Lexend Medium"/>
                <a:sym typeface="Lexend"/>
              </a:rPr>
              <a:t>Savoir </a:t>
            </a:r>
            <a:r>
              <a:rPr lang="fr" u="sng">
                <a:solidFill>
                  <a:srgbClr val="D9D9D9"/>
                </a:solidFill>
                <a:latin typeface="Lexend Medium"/>
                <a:ea typeface="Lexend Medium"/>
                <a:cs typeface="Lexend Medium"/>
                <a:sym typeface="Lexen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 qu’est un ordinateur</a:t>
            </a:r>
            <a:r>
              <a:rPr lang="fr">
                <a:solidFill>
                  <a:srgbClr val="D9D9D9"/>
                </a:solidFill>
                <a:latin typeface="Lexend Medium"/>
                <a:ea typeface="Lexend Medium"/>
                <a:cs typeface="Lexend Medium"/>
                <a:sym typeface="Lexend"/>
              </a:rPr>
              <a:t>, ce qu’il peut faire </a:t>
            </a:r>
            <a:br>
              <a:rPr lang="fr">
                <a:solidFill>
                  <a:srgbClr val="D9D9D9"/>
                </a:solidFill>
                <a:latin typeface="Lexend Medium"/>
                <a:ea typeface="Lexend Medium"/>
                <a:cs typeface="Lexend Medium"/>
                <a:sym typeface="Lexend"/>
              </a:rPr>
            </a:br>
            <a:r>
              <a:rPr lang="fr">
                <a:solidFill>
                  <a:srgbClr val="D9D9D9"/>
                </a:solidFill>
                <a:latin typeface="Lexend Medium"/>
                <a:ea typeface="Lexend Medium"/>
                <a:cs typeface="Lexend Medium"/>
                <a:sym typeface="Lexend"/>
              </a:rPr>
              <a:t>et comprendre comment ça marche.</a:t>
            </a:r>
            <a:br>
              <a:rPr lang="fr">
                <a:latin typeface="Lexend Medium"/>
                <a:ea typeface="Lexend Medium"/>
                <a:cs typeface="Lexend Medium"/>
                <a:sym typeface="Lexend"/>
              </a:rPr>
            </a:br>
            <a:endParaRPr>
              <a:latin typeface="Lexend Medium"/>
              <a:ea typeface="Lexend Medium"/>
              <a:cs typeface="Lexend Medium"/>
              <a:sym typeface="Lexend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exend"/>
              <a:buChar char="●"/>
            </a:pP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Savoir </a:t>
            </a:r>
            <a:r>
              <a:rPr lang="fr" b="1" u="sng">
                <a:solidFill>
                  <a:schemeClr val="hlink"/>
                </a:solidFill>
                <a:latin typeface="Lexend Black"/>
                <a:ea typeface="Lexend Black"/>
                <a:cs typeface="Lexend Black"/>
                <a:sym typeface="Lexend"/>
                <a:hlinkClick r:id="rId4"/>
              </a:rPr>
              <a:t>lui parler</a:t>
            </a: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 pour lui dire quoi faire, </a:t>
            </a:r>
            <a:br>
              <a:rPr lang="fr" b="1">
                <a:latin typeface="Lexend Black"/>
                <a:ea typeface="Lexend Black"/>
                <a:cs typeface="Lexend Black"/>
                <a:sym typeface="Lexend"/>
              </a:rPr>
            </a:b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mais aussi comprendre pourquoi et comment</a:t>
            </a:r>
            <a:br>
              <a:rPr lang="fr" b="1">
                <a:latin typeface="Lexend Black"/>
                <a:ea typeface="Lexend Black"/>
                <a:cs typeface="Lexend Black"/>
                <a:sym typeface="Lexend"/>
              </a:rPr>
            </a:b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les langages informatiques ont évolués.</a:t>
            </a:r>
            <a:br>
              <a:rPr lang="fr" b="1">
                <a:solidFill>
                  <a:srgbClr val="D9D9D9"/>
                </a:solidFill>
                <a:latin typeface="Lexend Black"/>
                <a:ea typeface="Lexend Black"/>
                <a:cs typeface="Lexend Black"/>
                <a:sym typeface="Lexend"/>
              </a:rPr>
            </a:br>
            <a:endParaRPr b="1">
              <a:solidFill>
                <a:srgbClr val="D9D9D9"/>
              </a:solidFill>
              <a:latin typeface="Lexend Black"/>
              <a:ea typeface="Lexend Black"/>
              <a:cs typeface="Lexend Black"/>
              <a:sym typeface="Lexend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Lexend"/>
              <a:buChar char="●"/>
            </a:pPr>
            <a:r>
              <a:rPr lang="fr">
                <a:solidFill>
                  <a:srgbClr val="D9D9D9"/>
                </a:solidFill>
                <a:latin typeface="Lexend Medium"/>
                <a:ea typeface="Lexend Medium"/>
                <a:cs typeface="Lexend Medium"/>
                <a:sym typeface="Lexend"/>
              </a:rPr>
              <a:t>Savoir </a:t>
            </a:r>
            <a:r>
              <a:rPr lang="fr" u="sng">
                <a:solidFill>
                  <a:srgbClr val="D9D9D9"/>
                </a:solidFill>
                <a:latin typeface="Lexend Medium"/>
                <a:ea typeface="Lexend Medium"/>
                <a:cs typeface="Lexend Medium"/>
                <a:sym typeface="Lexen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réfléchir</a:t>
            </a:r>
            <a:r>
              <a:rPr lang="fr">
                <a:solidFill>
                  <a:srgbClr val="D9D9D9"/>
                </a:solidFill>
                <a:latin typeface="Lexend Medium"/>
                <a:ea typeface="Lexend Medium"/>
                <a:cs typeface="Lexend Medium"/>
                <a:sym typeface="Lexend"/>
              </a:rPr>
              <a:t> comme un ordinateur et </a:t>
            </a:r>
            <a:br>
              <a:rPr lang="fr">
                <a:solidFill>
                  <a:srgbClr val="D9D9D9"/>
                </a:solidFill>
                <a:latin typeface="Lexend Medium"/>
                <a:ea typeface="Lexend Medium"/>
                <a:cs typeface="Lexend Medium"/>
                <a:sym typeface="Lexend"/>
              </a:rPr>
            </a:br>
            <a:r>
              <a:rPr lang="fr">
                <a:solidFill>
                  <a:srgbClr val="D9D9D9"/>
                </a:solidFill>
                <a:latin typeface="Lexend Medium"/>
                <a:ea typeface="Lexend Medium"/>
                <a:cs typeface="Lexend Medium"/>
                <a:sym typeface="Lexend"/>
              </a:rPr>
              <a:t>résoudre des problèmes avec cette logique particulière.</a:t>
            </a:r>
            <a:endParaRPr>
              <a:solidFill>
                <a:srgbClr val="D9D9D9"/>
              </a:solidFill>
              <a:latin typeface="Lexend Medium"/>
              <a:ea typeface="Lexend Medium"/>
              <a:cs typeface="Lexend Medium"/>
              <a:sym typeface="Lexend"/>
            </a:endParaRPr>
          </a:p>
        </p:txBody>
      </p:sp>
      <p:pic>
        <p:nvPicPr>
          <p:cNvPr id="61" name="Google Shape;61;p14" descr="Dialogue icon"/>
          <p:cNvPicPr preferRelativeResize="0"/>
          <p:nvPr/>
        </p:nvPicPr>
        <p:blipFill>
          <a:blip r:embed="rId6">
            <a:alphaModFix amt="10000"/>
          </a:blip>
          <a:stretch>
            <a:fillRect/>
          </a:stretch>
        </p:blipFill>
        <p:spPr>
          <a:xfrm>
            <a:off x="7612675" y="2438725"/>
            <a:ext cx="843900" cy="84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 descr="Autism icon"/>
          <p:cNvPicPr preferRelativeResize="0"/>
          <p:nvPr/>
        </p:nvPicPr>
        <p:blipFill>
          <a:blip r:embed="rId7">
            <a:alphaModFix amt="10000"/>
          </a:blip>
          <a:stretch>
            <a:fillRect/>
          </a:stretch>
        </p:blipFill>
        <p:spPr>
          <a:xfrm>
            <a:off x="7612675" y="1306275"/>
            <a:ext cx="843900" cy="84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 descr="Brain icon"/>
          <p:cNvPicPr preferRelativeResize="0"/>
          <p:nvPr/>
        </p:nvPicPr>
        <p:blipFill>
          <a:blip r:embed="rId8">
            <a:alphaModFix amt="67000"/>
          </a:blip>
          <a:stretch>
            <a:fillRect/>
          </a:stretch>
        </p:blipFill>
        <p:spPr>
          <a:xfrm>
            <a:off x="7507304" y="3571175"/>
            <a:ext cx="843900" cy="84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243900"/>
            <a:ext cx="5275200" cy="22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33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lit des entiers et n'affiche que le négatif</a:t>
            </a:r>
            <a:endParaRPr sz="1233" b="1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boucle infinie</a:t>
            </a:r>
            <a:endParaRPr sz="1200" b="1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n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200" b="1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200" b="1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"entrez un entier négatif : "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1200" b="1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if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200" b="1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break</a:t>
            </a:r>
            <a:endParaRPr sz="1200" b="1">
              <a:solidFill>
                <a:srgbClr val="AF00D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233" b="1">
              <a:solidFill>
                <a:srgbClr val="001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2241025" y="1661388"/>
            <a:ext cx="3205500" cy="11868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T.01001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Exterminateur de positifs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 recopie un entier sur la sortie que s’il est négatif.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9300" y="152400"/>
            <a:ext cx="3124921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/>
          <p:nvPr/>
        </p:nvSpPr>
        <p:spPr>
          <a:xfrm flipH="1">
            <a:off x="947000" y="3260350"/>
            <a:ext cx="2106900" cy="855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rgbClr val="FF00FF"/>
                </a:solidFill>
                <a:latin typeface="Lexend Medium"/>
                <a:ea typeface="Lexend Medium"/>
                <a:cs typeface="Lexend Medium"/>
                <a:sym typeface="Lexend Medium"/>
              </a:rPr>
              <a:t>RAPPEL</a:t>
            </a:r>
            <a:br>
              <a:rPr lang="fr" sz="13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</a:br>
            <a:r>
              <a:rPr lang="fr" sz="13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int() : convertit une valeur en entier</a:t>
            </a:r>
            <a:endParaRPr sz="1700">
              <a:latin typeface="Lexend Medium"/>
              <a:ea typeface="Lexend Medium"/>
              <a:cs typeface="Lexend Medium"/>
              <a:sym typeface="Lexend Medium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3135300" y="3260350"/>
            <a:ext cx="2106900" cy="855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rgbClr val="FF00FF"/>
                </a:solidFill>
                <a:latin typeface="Lexend Medium"/>
                <a:ea typeface="Lexend Medium"/>
                <a:cs typeface="Lexend Medium"/>
                <a:sym typeface="Lexend Medium"/>
              </a:rPr>
              <a:t>RAPPEL</a:t>
            </a:r>
            <a:br>
              <a:rPr lang="fr" sz="13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</a:br>
            <a:r>
              <a:rPr lang="fr" sz="13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break : interrompt l'exécution d'une boucle</a:t>
            </a:r>
            <a:endParaRPr sz="1700">
              <a:latin typeface="Lexend Medium"/>
              <a:ea typeface="Lexend Medium"/>
              <a:cs typeface="Lexend Medium"/>
              <a:sym typeface="Lexend Medium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4">
            <a:alphaModFix/>
          </a:blip>
          <a:srcRect b="47627"/>
          <a:stretch/>
        </p:blipFill>
        <p:spPr>
          <a:xfrm>
            <a:off x="1754350" y="4170122"/>
            <a:ext cx="2842949" cy="102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/>
          <p:nvPr/>
        </p:nvSpPr>
        <p:spPr>
          <a:xfrm>
            <a:off x="229850" y="3184450"/>
            <a:ext cx="4265100" cy="1339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311700" y="61350"/>
            <a:ext cx="6389700" cy="218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retranscription au plus proche du code hp!</a:t>
            </a:r>
            <a:endParaRPr sz="1100" b="1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mais on n’écrirait jamais ça en Python...</a:t>
            </a:r>
            <a:endParaRPr sz="1100" b="1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100" b="1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n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100" b="1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100" b="1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"entrez un entier positif: "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1100" b="1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if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09865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100" b="1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</a:t>
            </a:r>
            <a:r>
              <a:rPr lang="fr" sz="1100" b="1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continue </a:t>
            </a:r>
            <a:r>
              <a:rPr lang="fr" sz="11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pas de jump en Python</a:t>
            </a:r>
            <a:endParaRPr sz="1100" b="1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AF00D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break </a:t>
            </a:r>
            <a:r>
              <a:rPr lang="fr" sz="11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pas de jump en Python</a:t>
            </a:r>
            <a:endParaRPr sz="1100" b="1">
              <a:solidFill>
                <a:srgbClr val="AF00D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1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1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233" b="1">
              <a:solidFill>
                <a:srgbClr val="001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5683125" y="3647063"/>
            <a:ext cx="3205500" cy="1186800"/>
          </a:xfrm>
          <a:prstGeom prst="rect">
            <a:avLst/>
          </a:prstGeom>
          <a:noFill/>
          <a:ln w="76200" cap="flat" cmpd="sng">
            <a:solidFill>
              <a:srgbClr val="3CE1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35999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3CE13C"/>
                </a:solidFill>
                <a:latin typeface="Calibri"/>
                <a:ea typeface="Calibri"/>
                <a:cs typeface="Calibri"/>
                <a:sym typeface="Calibri"/>
              </a:rPr>
              <a:t>(T.00111)</a:t>
            </a:r>
            <a:endParaRPr sz="2400" b="1">
              <a:solidFill>
                <a:srgbClr val="3CE13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999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3CE13C"/>
                </a:solidFill>
                <a:latin typeface="Calibri"/>
                <a:ea typeface="Calibri"/>
                <a:cs typeface="Calibri"/>
                <a:sym typeface="Calibri"/>
              </a:rPr>
              <a:t>Exterminateur de négatifs</a:t>
            </a:r>
            <a:endParaRPr sz="1200" b="1">
              <a:solidFill>
                <a:srgbClr val="FF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999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 recopie un entier sur la sortie que s’il est positif.</a:t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4928" y="380825"/>
            <a:ext cx="2223700" cy="2916651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/>
          <p:nvPr/>
        </p:nvSpPr>
        <p:spPr>
          <a:xfrm>
            <a:off x="4915325" y="296775"/>
            <a:ext cx="1559100" cy="98400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5209875" y="527175"/>
            <a:ext cx="874500" cy="523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900" b="1">
                <a:solidFill>
                  <a:srgbClr val="AF00DB"/>
                </a:solidFill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fr" sz="9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9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9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9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&gt;=</a:t>
            </a:r>
            <a:r>
              <a:rPr lang="fr" sz="9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900" b="1">
                <a:solidFill>
                  <a:srgbClr val="098658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fr" sz="9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900"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9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fr" sz="900" b="1">
                <a:solidFill>
                  <a:srgbClr val="AF00DB"/>
                </a:solidFill>
                <a:latin typeface="Courier New"/>
                <a:ea typeface="Courier New"/>
                <a:cs typeface="Courier New"/>
                <a:sym typeface="Courier New"/>
              </a:rPr>
              <a:t>break</a:t>
            </a:r>
            <a:endParaRPr sz="1200"/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4320725" y="1431774"/>
            <a:ext cx="1362400" cy="13397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/>
          <p:nvPr/>
        </p:nvSpPr>
        <p:spPr>
          <a:xfrm>
            <a:off x="3359124" y="3963325"/>
            <a:ext cx="1850742" cy="1262412"/>
          </a:xfrm>
          <a:prstGeom prst="irregularSeal1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Medium"/>
                <a:ea typeface="Lexend Medium"/>
                <a:cs typeface="Lexend Medium"/>
                <a:sym typeface="Lexend"/>
              </a:rPr>
              <a:t>What if…?</a:t>
            </a:r>
            <a:endParaRPr>
              <a:latin typeface="Lexend Medium"/>
              <a:ea typeface="Lexend Medium"/>
              <a:cs typeface="Lexend Medium"/>
              <a:sym typeface="Lexend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242750" y="3207700"/>
            <a:ext cx="4239300" cy="12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1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# version un peu plus standard pour Python</a:t>
            </a:r>
            <a:endParaRPr sz="1100"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1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lang="fr" sz="1100" b="1">
                <a:solidFill>
                  <a:srgbClr val="098658"/>
                </a:solidFill>
                <a:latin typeface="Courier New"/>
                <a:ea typeface="Courier New"/>
                <a:cs typeface="Courier New"/>
                <a:sym typeface="Courier New"/>
              </a:rPr>
              <a:t>1 </a:t>
            </a:r>
            <a:r>
              <a:rPr lang="fr" sz="11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# ou n’importe quelle valeur négative</a:t>
            </a:r>
            <a:endParaRPr sz="11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100" b="1">
                <a:solidFill>
                  <a:srgbClr val="AF00DB"/>
                </a:solidFill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&lt;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098658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sz="1100"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1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    n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267F99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100" b="1">
                <a:solidFill>
                  <a:srgbClr val="795E26"/>
                </a:solidFill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100" b="1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"entrez un entier positif: "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1100"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100" b="1">
                <a:solidFill>
                  <a:srgbClr val="795E26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1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1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2234850" y="370750"/>
            <a:ext cx="5415300" cy="24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lire un entier</a:t>
            </a:r>
            <a:endParaRPr sz="1200" b="1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le multiplier par 10 </a:t>
            </a:r>
            <a:endParaRPr sz="1200" b="1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en utilisant un minimum d'additions</a:t>
            </a:r>
            <a:endParaRPr sz="1200" b="1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001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267F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200" b="1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200" b="1">
                <a:solidFill>
                  <a:srgbClr val="A31515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"entrez un entier : "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1200" b="1">
              <a:solidFill>
                <a:srgbClr val="3B3B3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x </a:t>
            </a:r>
            <a:r>
              <a:rPr lang="fr" sz="12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double</a:t>
            </a:r>
            <a:endParaRPr sz="1200" b="1">
              <a:solidFill>
                <a:srgbClr val="001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z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y </a:t>
            </a:r>
            <a:r>
              <a:rPr lang="fr" sz="12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quadruple</a:t>
            </a:r>
            <a:endParaRPr sz="1200" b="1">
              <a:solidFill>
                <a:srgbClr val="001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795E2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z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z + 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fr" sz="1200" b="1">
                <a:solidFill>
                  <a:srgbClr val="3B3B3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 </a:t>
            </a:r>
            <a:r>
              <a:rPr lang="fr" sz="1200" b="1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# 4 + 4 + 2 = 10</a:t>
            </a:r>
            <a:endParaRPr sz="1200" b="1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b="1">
              <a:solidFill>
                <a:srgbClr val="001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4921050" y="3547275"/>
            <a:ext cx="3555600" cy="1186800"/>
          </a:xfrm>
          <a:prstGeom prst="rect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10000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Décaplicateur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Multiplie par dix la valeur entrée. Affiche le résultat sur la sortie.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397" y="0"/>
            <a:ext cx="171300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/>
          <p:nvPr/>
        </p:nvSpPr>
        <p:spPr>
          <a:xfrm>
            <a:off x="84000" y="82950"/>
            <a:ext cx="5541600" cy="333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107225" y="98850"/>
            <a:ext cx="5922600" cy="3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# version plus “pro” pour du Python en respectant les contraintes</a:t>
            </a:r>
            <a:endParaRPr sz="10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rPr>
              <a:t>def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795E26"/>
                </a:solidFill>
                <a:latin typeface="Courier New"/>
                <a:ea typeface="Courier New"/>
                <a:cs typeface="Courier New"/>
                <a:sym typeface="Courier New"/>
              </a:rPr>
              <a:t>multiplier_par_10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nombre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):</a:t>
            </a:r>
            <a:endParaRPr sz="1000"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    # Multiplier un nombre par 10 en utilisant un minimum d'additions</a:t>
            </a:r>
            <a:endParaRPr sz="10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double_nombre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nombre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nombre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# x2</a:t>
            </a:r>
            <a:endParaRPr sz="10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quadruple_nombre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double_nombre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double_nombre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# x4</a:t>
            </a:r>
            <a:endParaRPr sz="10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fr" sz="1000" b="1">
                <a:solidFill>
                  <a:srgbClr val="AF00DB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quadruple_nombre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quadruple_nombre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double_nombre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# x10</a:t>
            </a:r>
            <a:endParaRPr sz="10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# Lire un entier de l'utilisateur</a:t>
            </a:r>
            <a:endParaRPr sz="10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267F99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000" b="1">
                <a:solidFill>
                  <a:srgbClr val="795E26"/>
                </a:solidFill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000" b="1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"Entrez un entier : "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1000"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# Utiliser la fonction pour multiplier l'entier par 10</a:t>
            </a:r>
            <a:endParaRPr sz="10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resultat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000" b="1">
                <a:solidFill>
                  <a:srgbClr val="795E26"/>
                </a:solidFill>
                <a:latin typeface="Courier New"/>
                <a:ea typeface="Courier New"/>
                <a:cs typeface="Courier New"/>
                <a:sym typeface="Courier New"/>
              </a:rPr>
              <a:t>multiplier_par_10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00"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# Afficher le résultat</a:t>
            </a:r>
            <a:endParaRPr sz="1000" b="1">
              <a:solidFill>
                <a:srgbClr val="008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795E26"/>
                </a:solidFill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000" b="1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"Résultat multiplié par 10 est :", </a:t>
            </a:r>
            <a:r>
              <a:rPr lang="fr" sz="10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resultat</a:t>
            </a:r>
            <a:r>
              <a:rPr lang="fr" sz="10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000"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1000" b="1">
              <a:solidFill>
                <a:srgbClr val="00108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0" name="Google Shape;100;p18"/>
          <p:cNvSpPr txBox="1"/>
          <p:nvPr/>
        </p:nvSpPr>
        <p:spPr>
          <a:xfrm>
            <a:off x="4255225" y="4198025"/>
            <a:ext cx="4676700" cy="793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 # mais en Python on sait multiplier !</a:t>
            </a:r>
            <a:br>
              <a:rPr lang="fr" sz="1200" b="1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fr" sz="1200" b="1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2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2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267F99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fr" sz="12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200" b="1">
                <a:solidFill>
                  <a:srgbClr val="795E26"/>
                </a:solidFill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fr" sz="12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200" b="1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"Entrez un entier : "</a:t>
            </a:r>
            <a:r>
              <a:rPr lang="fr" sz="12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1200" b="1">
              <a:solidFill>
                <a:srgbClr val="3B3B3B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795E26"/>
                </a:solidFill>
                <a:latin typeface="Courier New"/>
                <a:ea typeface="Courier New"/>
                <a:cs typeface="Courier New"/>
                <a:sym typeface="Courier New"/>
              </a:rPr>
              <a:t> print</a:t>
            </a:r>
            <a:r>
              <a:rPr lang="fr" sz="12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200" b="1">
                <a:solidFill>
                  <a:srgbClr val="A31515"/>
                </a:solidFill>
                <a:latin typeface="Courier New"/>
                <a:ea typeface="Courier New"/>
                <a:cs typeface="Courier New"/>
                <a:sym typeface="Courier New"/>
              </a:rPr>
              <a:t>"Résultat multiplié par 10 est :", </a:t>
            </a:r>
            <a:r>
              <a:rPr lang="fr" sz="1200" b="1">
                <a:solidFill>
                  <a:srgbClr val="001080"/>
                </a:solidFill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2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fr" sz="12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200" b="1">
                <a:solidFill>
                  <a:srgbClr val="098658"/>
                </a:solidFill>
                <a:latin typeface="Courier New"/>
                <a:ea typeface="Courier New"/>
                <a:cs typeface="Courier New"/>
                <a:sym typeface="Courier New"/>
              </a:rPr>
              <a:t>10</a:t>
            </a:r>
            <a:r>
              <a:rPr lang="fr" sz="1200" b="1">
                <a:solidFill>
                  <a:srgbClr val="3B3B3B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900" b="1"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01" name="Google Shape;101;p18"/>
          <p:cNvPicPr preferRelativeResize="0"/>
          <p:nvPr/>
        </p:nvPicPr>
        <p:blipFill rotWithShape="1">
          <a:blip r:embed="rId3">
            <a:alphaModFix/>
          </a:blip>
          <a:srcRect l="433" r="49112" b="54014"/>
          <a:stretch/>
        </p:blipFill>
        <p:spPr>
          <a:xfrm flipH="1">
            <a:off x="5540375" y="635125"/>
            <a:ext cx="1400399" cy="1145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 rotWithShape="1">
          <a:blip r:embed="rId3">
            <a:alphaModFix/>
          </a:blip>
          <a:srcRect l="433" t="47134" r="49112"/>
          <a:stretch/>
        </p:blipFill>
        <p:spPr>
          <a:xfrm>
            <a:off x="6053050" y="2764425"/>
            <a:ext cx="1400399" cy="1316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>
            <a:spLocks noGrp="1"/>
          </p:cNvSpPr>
          <p:nvPr>
            <p:ph type="title"/>
          </p:nvPr>
        </p:nvSpPr>
        <p:spPr>
          <a:xfrm>
            <a:off x="213775" y="36300"/>
            <a:ext cx="6334200" cy="16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chemeClr val="lt1"/>
                </a:solidFill>
                <a:latin typeface="Courier New"/>
                <a:ea typeface="Courier New"/>
                <a:cs typeface="Courier New"/>
                <a:sym typeface="Courier New"/>
              </a:rPr>
              <a:t># lit un entier et le multiplie par 7 en utilisant un minimum d'additions</a:t>
            </a:r>
            <a:endParaRPr sz="1100" b="1">
              <a:solidFill>
                <a:schemeClr val="lt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D4D4D4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4EC9B0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100" b="1">
                <a:solidFill>
                  <a:srgbClr val="DCDCAA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100" b="1">
                <a:solidFill>
                  <a:srgbClr val="CE9178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"entrez un entier : "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1100" b="1">
              <a:solidFill>
                <a:srgbClr val="FFFFFF"/>
              </a:solidFill>
              <a:highlight>
                <a:schemeClr val="dk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D4D4D4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D4D4D4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7CA668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# double</a:t>
            </a:r>
            <a:endParaRPr sz="1100" b="1">
              <a:solidFill>
                <a:srgbClr val="7CA668"/>
              </a:solidFill>
              <a:highlight>
                <a:schemeClr val="dk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q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D4D4D4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D4D4D4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7CA668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# quadruple</a:t>
            </a:r>
            <a:endParaRPr sz="1100" b="1">
              <a:solidFill>
                <a:srgbClr val="7CA668"/>
              </a:solidFill>
              <a:highlight>
                <a:schemeClr val="dk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DCDCAA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q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D4D4D4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d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D4D4D4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) </a:t>
            </a:r>
            <a:r>
              <a:rPr lang="fr" sz="1100" b="1">
                <a:solidFill>
                  <a:srgbClr val="7CA668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# 4 + 2 + 1 = 7</a:t>
            </a:r>
            <a:endParaRPr sz="1100" b="1">
              <a:solidFill>
                <a:srgbClr val="7CA668"/>
              </a:solidFill>
              <a:highlight>
                <a:schemeClr val="dk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b="1">
                <a:solidFill>
                  <a:srgbClr val="DCDCAA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q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D4D4D4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q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D4D4D4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" sz="1100" b="1">
                <a:solidFill>
                  <a:srgbClr val="9CDCFE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n</a:t>
            </a:r>
            <a:r>
              <a:rPr lang="fr" sz="1100" b="1">
                <a:solidFill>
                  <a:srgbClr val="FFFFFF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) </a:t>
            </a:r>
            <a:r>
              <a:rPr lang="fr" sz="1100" b="1">
                <a:solidFill>
                  <a:srgbClr val="7CA668"/>
                </a:solidFill>
                <a:highlight>
                  <a:schemeClr val="dk1"/>
                </a:highlight>
                <a:latin typeface="Courier New"/>
                <a:ea typeface="Courier New"/>
                <a:cs typeface="Courier New"/>
                <a:sym typeface="Courier New"/>
              </a:rPr>
              <a:t># 8 - 1 = 7</a:t>
            </a:r>
            <a:endParaRPr sz="1100" b="1">
              <a:solidFill>
                <a:srgbClr val="7CA668"/>
              </a:solidFill>
              <a:highlight>
                <a:schemeClr val="dk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rgbClr val="001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rgbClr val="008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rgbClr val="001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08" name="Google Shape;108;p19"/>
          <p:cNvSpPr txBox="1"/>
          <p:nvPr/>
        </p:nvSpPr>
        <p:spPr>
          <a:xfrm>
            <a:off x="5268175" y="423800"/>
            <a:ext cx="3694800" cy="1186800"/>
          </a:xfrm>
          <a:prstGeom prst="rect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10001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Heptaplicateur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Multiplie par sept la valeur entrée. Affiche le résultat sur la sortie.</a:t>
            </a:r>
            <a:endParaRPr sz="2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9" name="Google Shape;109;p19" title="Human Resource Machine 2023-09-27 à 11.14.58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7150" y="0"/>
            <a:ext cx="4529702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/>
        </p:nvSpPr>
        <p:spPr>
          <a:xfrm>
            <a:off x="414875" y="315238"/>
            <a:ext cx="3205500" cy="21462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10011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Égalisateur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valeurs, si elles sont différentes ne fais rien, si elles sont égales recopie l’une d’entre-elle sur la sortie.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2, 0		!: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5, 5		!: 5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-1, -1	!: -1</a:t>
            </a:r>
            <a:endParaRPr sz="24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21"/>
          <p:cNvSpPr txBox="1"/>
          <p:nvPr/>
        </p:nvSpPr>
        <p:spPr>
          <a:xfrm>
            <a:off x="414875" y="2682063"/>
            <a:ext cx="3205500" cy="2146200"/>
          </a:xfrm>
          <a:prstGeom prst="rect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10100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Distanciateur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valeur, soustrait d’abord le premier nombre du second, recopie le résultat sur la sortie, puis fais l’inverse et recommence.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1, 9		!: 8, -8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5, 4		!: -1, 1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-1, -1	!: 0, 0</a:t>
            </a:r>
            <a:endParaRPr sz="24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21"/>
          <p:cNvSpPr txBox="1">
            <a:spLocks noGrp="1"/>
          </p:cNvSpPr>
          <p:nvPr>
            <p:ph type="body" idx="1"/>
          </p:nvPr>
        </p:nvSpPr>
        <p:spPr>
          <a:xfrm>
            <a:off x="2436675" y="1796600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  <p:sp>
        <p:nvSpPr>
          <p:cNvPr id="122" name="Google Shape;122;p21"/>
          <p:cNvSpPr txBox="1">
            <a:spLocks noGrp="1"/>
          </p:cNvSpPr>
          <p:nvPr>
            <p:ph type="body" idx="1"/>
          </p:nvPr>
        </p:nvSpPr>
        <p:spPr>
          <a:xfrm>
            <a:off x="2412925" y="4184100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  <p:sp>
        <p:nvSpPr>
          <p:cNvPr id="123" name="Google Shape;123;p21"/>
          <p:cNvSpPr txBox="1"/>
          <p:nvPr/>
        </p:nvSpPr>
        <p:spPr>
          <a:xfrm>
            <a:off x="5094375" y="341964"/>
            <a:ext cx="3205500" cy="2119500"/>
          </a:xfrm>
          <a:prstGeom prst="rect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10101</a:t>
            </a:r>
            <a:endParaRPr sz="24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Maximisateur</a:t>
            </a:r>
            <a:endParaRPr sz="12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f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valeurs, recopie la plus grande des deux valeurs sur la sortie.</a:t>
            </a:r>
            <a:endParaRPr sz="85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85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3, 5		!: 5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-4, -3	!: -3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5, 5		!: 5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24" name="Google Shape;124;p21"/>
          <p:cNvSpPr txBox="1"/>
          <p:nvPr/>
        </p:nvSpPr>
        <p:spPr>
          <a:xfrm>
            <a:off x="5094375" y="2682075"/>
            <a:ext cx="3205500" cy="21462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10110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Positiveur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f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Pour chaque valeur, si elle est positive recopie-la directement sur la sortie, sinon retire-lui d’abord son signe. 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5	!: 5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-4	!: 4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0	!: 0</a:t>
            </a:r>
            <a:endParaRPr sz="24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1"/>
          </p:nvPr>
        </p:nvSpPr>
        <p:spPr>
          <a:xfrm>
            <a:off x="7035125" y="1796625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10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  <p:sp>
        <p:nvSpPr>
          <p:cNvPr id="126" name="Google Shape;126;p21"/>
          <p:cNvSpPr txBox="1">
            <a:spLocks noGrp="1"/>
          </p:cNvSpPr>
          <p:nvPr>
            <p:ph type="body" idx="1"/>
          </p:nvPr>
        </p:nvSpPr>
        <p:spPr>
          <a:xfrm>
            <a:off x="7011375" y="4184125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892</Words>
  <Application>Microsoft Macintosh PowerPoint</Application>
  <PresentationFormat>Affichage à l'écran (16:9)</PresentationFormat>
  <Paragraphs>116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Lexend ExtraBold</vt:lpstr>
      <vt:lpstr>Calibri</vt:lpstr>
      <vt:lpstr>Lexend Medium</vt:lpstr>
      <vt:lpstr>Courier New</vt:lpstr>
      <vt:lpstr>Lexend</vt:lpstr>
      <vt:lpstr>Arial</vt:lpstr>
      <vt:lpstr>Lexend Light</vt:lpstr>
      <vt:lpstr>Consolas</vt:lpstr>
      <vt:lpstr>Simple Light</vt:lpstr>
      <vt:lpstr>Python</vt:lpstr>
      <vt:lpstr>Pour pouvoir penser l’informatique, il faut…</vt:lpstr>
      <vt:lpstr># lit des entiers et n'affiche que le négatif while True: # boucle infinie     n = int(input("entrez un entier négatif : "))     if n &lt; 0:         break print(n)</vt:lpstr>
      <vt:lpstr># retranscription au plus proche du code hp! # mais on n’écrirait jamais ça en Python... while True:     n = int(input("entrez un entier positif: "))     if n &lt; 0:         continue # pas de jump en Python     break # pas de jump en Python print(n)</vt:lpstr>
      <vt:lpstr># lire un entier # le multiplier par 10  # en utilisant un minimum d'additions  x = int(input("entrez un entier : ")) y = x + x # double z = y + y # quadruple print(z + z + y) # 4 + 4 + 2 = 10 </vt:lpstr>
      <vt:lpstr># version plus “pro” pour du Python en respectant les contraintes  def multiplier_par_10(nombre):     # Multiplier un nombre par 10 en utilisant un minimum d'additions     double_nombre = nombre + nombre # x2     quadruple_nombre = double_nombre + double_nombre # x4     return quadruple_nombre + quadruple_nombre + double_nombre # x10  # Lire un entier de l'utilisateur n = int(input("Entrez un entier : ")) # Utiliser la fonction pour multiplier l'entier par 10 resultat = multiplier_par_10(n) # Afficher le résultat print("Résultat multiplié par 10 est :", resultat)  </vt:lpstr>
      <vt:lpstr># lit un entier et le multiplie par 7 en utilisant un minimum d'additions n = int(input("entrez un entier : ")) d = n + n # double q = d + d # quadruple print(q + d + n) # 4 + 2 + 1 = 7 print(q + q - n) # 8 - 1 = 7   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</dc:title>
  <cp:lastModifiedBy>Christian Andany</cp:lastModifiedBy>
  <cp:revision>1</cp:revision>
  <dcterms:modified xsi:type="dcterms:W3CDTF">2024-03-20T18:52:36Z</dcterms:modified>
</cp:coreProperties>
</file>