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Lexend ExtraBold"/>
      <p:bold r:id="rId16"/>
    </p:embeddedFont>
    <p:embeddedFont>
      <p:font typeface="Lexend Light"/>
      <p:regular r:id="rId17"/>
      <p:bold r:id="rId18"/>
    </p:embeddedFont>
    <p:embeddedFont>
      <p:font typeface="Lexend"/>
      <p:regular r:id="rId19"/>
      <p:bold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exend-bold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LexendLight-regular.fntdata"/><Relationship Id="rId16" Type="http://schemas.openxmlformats.org/officeDocument/2006/relationships/font" Target="fonts/LexendExtraBold-bold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Lexend-regular.fntdata"/><Relationship Id="rId6" Type="http://schemas.openxmlformats.org/officeDocument/2006/relationships/slide" Target="slides/slide1.xml"/><Relationship Id="rId18" Type="http://schemas.openxmlformats.org/officeDocument/2006/relationships/font" Target="fonts/LexendLight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7ac7ad00e9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7ac7ad00e9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65ee43911a5a182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65ee43911a5a182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27ac7ad00e9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27ac7ad00e9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27ac7ad00e9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27ac7ad00e9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Icons : https://www.freepik.com/icon/thinking_1491165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7ac7ad00e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7ac7ad00e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Source : https://semiengineering.com/big-changes-for-mainstream-chip-architectures/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7ac7ad00e9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7ac7ad00e9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7ac7ad00e9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27ac7ad00e9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7ac7ad00e9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7ac7ad00e9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7ac7ad00e9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27ac7ad00e9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7ac7ad00e9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27ac7ad00e9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youtu.be/RVB3PBPxMWg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gif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www.imedias.pro/cours-en-ligne/informatique/ordinateur/composants-ordinateur/" TargetMode="External"/><Relationship Id="rId4" Type="http://schemas.openxmlformats.org/officeDocument/2006/relationships/hyperlink" Target="https://rosettacode.org/wiki/Language_Comparison_Table" TargetMode="External"/><Relationship Id="rId5" Type="http://schemas.openxmlformats.org/officeDocument/2006/relationships/hyperlink" Target="https://parlonssciences.ca/sites/default/files/2020-06/Parlons_sciences_Pens%C3%A9e_computationelle-2018-web.pdf" TargetMode="External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hyperlink" Target="http://www.youtube.com/watch?v=HDrVlvUGfMI" TargetMode="External"/><Relationship Id="rId4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0" y="856500"/>
            <a:ext cx="8520600" cy="343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 ExtraBold"/>
                <a:ea typeface="Lexend ExtraBold"/>
                <a:cs typeface="Lexend ExtraBold"/>
                <a:sym typeface="Lexend ExtraBold"/>
              </a:rPr>
              <a:t>Architecture</a:t>
            </a:r>
            <a:br>
              <a:rPr lang="fr">
                <a:latin typeface="Lexend ExtraBold"/>
                <a:ea typeface="Lexend ExtraBold"/>
                <a:cs typeface="Lexend ExtraBold"/>
                <a:sym typeface="Lexend ExtraBold"/>
              </a:rPr>
            </a:br>
            <a:r>
              <a:rPr lang="fr">
                <a:latin typeface="Lexend ExtraBold"/>
                <a:ea typeface="Lexend ExtraBold"/>
                <a:cs typeface="Lexend ExtraBold"/>
                <a:sym typeface="Lexend ExtraBold"/>
              </a:rPr>
              <a:t>Von Neumann</a:t>
            </a:r>
            <a:endParaRPr>
              <a:latin typeface="Lexend ExtraBold"/>
              <a:ea typeface="Lexend ExtraBold"/>
              <a:cs typeface="Lexend ExtraBold"/>
              <a:sym typeface="Lexend ExtraBo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Apprendre à apprendre (suite)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u="sng">
                <a:solidFill>
                  <a:schemeClr val="hlink"/>
                </a:solidFill>
                <a:hlinkClick r:id="rId3"/>
              </a:rPr>
              <a:t>https://youtu.be/RVB3PBPxMWg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4188" y="0"/>
            <a:ext cx="691563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Pour pouvoir penser l’informatique, il faut…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5" name="Google Shape;65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Savoir </a:t>
            </a:r>
            <a:r>
              <a:rPr lang="fr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3"/>
              </a:rPr>
              <a:t>ce qu’est un ordinateur</a:t>
            </a:r>
            <a:r>
              <a:rPr lang="fr">
                <a:latin typeface="Lexend"/>
                <a:ea typeface="Lexend"/>
                <a:cs typeface="Lexend"/>
                <a:sym typeface="Lexend"/>
              </a:rPr>
              <a:t>, ce qu’il peut faire </a:t>
            </a:r>
            <a:br>
              <a:rPr lang="fr">
                <a:latin typeface="Lexend"/>
                <a:ea typeface="Lexend"/>
                <a:cs typeface="Lexend"/>
                <a:sym typeface="Lexend"/>
              </a:rPr>
            </a:br>
            <a:r>
              <a:rPr lang="fr">
                <a:latin typeface="Lexend"/>
                <a:ea typeface="Lexend"/>
                <a:cs typeface="Lexend"/>
                <a:sym typeface="Lexend"/>
              </a:rPr>
              <a:t>et comprendre comment ça marche.</a:t>
            </a:r>
            <a:br>
              <a:rPr lang="fr">
                <a:latin typeface="Lexend"/>
                <a:ea typeface="Lexend"/>
                <a:cs typeface="Lexend"/>
                <a:sym typeface="Lexend"/>
              </a:rPr>
            </a:b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Savoir </a:t>
            </a:r>
            <a:r>
              <a:rPr lang="fr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4"/>
              </a:rPr>
              <a:t>lui parler</a:t>
            </a:r>
            <a:r>
              <a:rPr lang="fr">
                <a:latin typeface="Lexend"/>
                <a:ea typeface="Lexend"/>
                <a:cs typeface="Lexend"/>
                <a:sym typeface="Lexend"/>
              </a:rPr>
              <a:t> pour lui dire quoi faire, </a:t>
            </a:r>
            <a:br>
              <a:rPr lang="fr">
                <a:latin typeface="Lexend"/>
                <a:ea typeface="Lexend"/>
                <a:cs typeface="Lexend"/>
                <a:sym typeface="Lexend"/>
              </a:rPr>
            </a:br>
            <a:r>
              <a:rPr lang="fr">
                <a:latin typeface="Lexend"/>
                <a:ea typeface="Lexend"/>
                <a:cs typeface="Lexend"/>
                <a:sym typeface="Lexend"/>
              </a:rPr>
              <a:t>mais aussi comprendre pourquoi et comment</a:t>
            </a:r>
            <a:br>
              <a:rPr lang="fr">
                <a:latin typeface="Lexend"/>
                <a:ea typeface="Lexend"/>
                <a:cs typeface="Lexend"/>
                <a:sym typeface="Lexend"/>
              </a:rPr>
            </a:br>
            <a:r>
              <a:rPr lang="fr">
                <a:latin typeface="Lexend"/>
                <a:ea typeface="Lexend"/>
                <a:cs typeface="Lexend"/>
                <a:sym typeface="Lexend"/>
              </a:rPr>
              <a:t>les langages informatiques ont évolués.</a:t>
            </a:r>
            <a:br>
              <a:rPr lang="fr">
                <a:latin typeface="Lexend"/>
                <a:ea typeface="Lexend"/>
                <a:cs typeface="Lexend"/>
                <a:sym typeface="Lexend"/>
              </a:rPr>
            </a:b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Savoir </a:t>
            </a:r>
            <a:r>
              <a:rPr lang="fr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5"/>
              </a:rPr>
              <a:t>réfléchir</a:t>
            </a:r>
            <a:r>
              <a:rPr lang="fr">
                <a:latin typeface="Lexend"/>
                <a:ea typeface="Lexend"/>
                <a:cs typeface="Lexend"/>
                <a:sym typeface="Lexend"/>
              </a:rPr>
              <a:t> comme un ordinateur et </a:t>
            </a:r>
            <a:br>
              <a:rPr lang="fr">
                <a:latin typeface="Lexend"/>
                <a:ea typeface="Lexend"/>
                <a:cs typeface="Lexend"/>
                <a:sym typeface="Lexend"/>
              </a:rPr>
            </a:br>
            <a:r>
              <a:rPr lang="fr">
                <a:latin typeface="Lexend"/>
                <a:ea typeface="Lexend"/>
                <a:cs typeface="Lexend"/>
                <a:sym typeface="Lexend"/>
              </a:rPr>
              <a:t>résoudre des problèmes avec cette logique particulière.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descr="Dialogue icon" id="66" name="Google Shape;66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12675" y="2438725"/>
            <a:ext cx="843900" cy="843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utism icon" id="67" name="Google Shape;67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612675" y="1306275"/>
            <a:ext cx="843900" cy="843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ain icon" id="68" name="Google Shape;68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507304" y="3571175"/>
            <a:ext cx="843900" cy="84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/>
          <p:nvPr/>
        </p:nvSpPr>
        <p:spPr>
          <a:xfrm>
            <a:off x="6454975" y="2440250"/>
            <a:ext cx="863700" cy="499500"/>
          </a:xfrm>
          <a:prstGeom prst="rect">
            <a:avLst/>
          </a:prstGeom>
          <a:noFill/>
          <a:ln cap="flat" cmpd="sng" w="762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6"/>
          <p:cNvSpPr/>
          <p:nvPr/>
        </p:nvSpPr>
        <p:spPr>
          <a:xfrm>
            <a:off x="3369545" y="1426725"/>
            <a:ext cx="2424900" cy="2127000"/>
          </a:xfrm>
          <a:prstGeom prst="rect">
            <a:avLst/>
          </a:prstGeom>
          <a:noFill/>
          <a:ln cap="flat" cmpd="sng" w="2286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Architecture d’un ordinateur → Von Neumann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6" name="Google Shape;76;p16"/>
          <p:cNvSpPr txBox="1"/>
          <p:nvPr/>
        </p:nvSpPr>
        <p:spPr>
          <a:xfrm>
            <a:off x="4166700" y="4299625"/>
            <a:ext cx="810600" cy="278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Lexend"/>
                <a:ea typeface="Lexend"/>
                <a:cs typeface="Lexend"/>
                <a:sym typeface="Lexend"/>
              </a:rPr>
              <a:t>Mémoire</a:t>
            </a:r>
            <a:endParaRPr sz="11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7" name="Google Shape;77;p16"/>
          <p:cNvSpPr txBox="1"/>
          <p:nvPr/>
        </p:nvSpPr>
        <p:spPr>
          <a:xfrm>
            <a:off x="6557725" y="2550640"/>
            <a:ext cx="658200" cy="278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Lexend"/>
                <a:ea typeface="Lexend"/>
                <a:cs typeface="Lexend"/>
                <a:sym typeface="Lexend"/>
              </a:rPr>
              <a:t>Sortie</a:t>
            </a:r>
            <a:endParaRPr sz="11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8" name="Google Shape;78;p16"/>
          <p:cNvSpPr txBox="1"/>
          <p:nvPr/>
        </p:nvSpPr>
        <p:spPr>
          <a:xfrm>
            <a:off x="1945575" y="2550659"/>
            <a:ext cx="713400" cy="278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Lexend"/>
                <a:ea typeface="Lexend"/>
                <a:cs typeface="Lexend"/>
                <a:sym typeface="Lexend"/>
              </a:rPr>
              <a:t>Entrée</a:t>
            </a:r>
            <a:endParaRPr sz="11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9" name="Google Shape;79;p16"/>
          <p:cNvSpPr txBox="1"/>
          <p:nvPr/>
        </p:nvSpPr>
        <p:spPr>
          <a:xfrm>
            <a:off x="3998125" y="2798325"/>
            <a:ext cx="1267800" cy="278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Lexend"/>
                <a:ea typeface="Lexend"/>
                <a:cs typeface="Lexend"/>
                <a:sym typeface="Lexend"/>
              </a:rPr>
              <a:t>Unité de Calcul</a:t>
            </a:r>
            <a:endParaRPr sz="11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0" name="Google Shape;80;p16"/>
          <p:cNvSpPr txBox="1"/>
          <p:nvPr/>
        </p:nvSpPr>
        <p:spPr>
          <a:xfrm>
            <a:off x="3842550" y="2130375"/>
            <a:ext cx="1458900" cy="278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Lexend"/>
                <a:ea typeface="Lexend"/>
                <a:cs typeface="Lexend"/>
                <a:sym typeface="Lexend"/>
              </a:rPr>
              <a:t>Unité de Contrôle</a:t>
            </a:r>
            <a:endParaRPr sz="11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1" name="Google Shape;81;p16"/>
          <p:cNvSpPr txBox="1"/>
          <p:nvPr/>
        </p:nvSpPr>
        <p:spPr>
          <a:xfrm>
            <a:off x="4077450" y="1605050"/>
            <a:ext cx="989100" cy="278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Lexend"/>
                <a:ea typeface="Lexend"/>
                <a:cs typeface="Lexend"/>
                <a:sym typeface="Lexend"/>
              </a:rPr>
              <a:t>Processeur</a:t>
            </a:r>
            <a:endParaRPr sz="11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2" name="Google Shape;82;p16"/>
          <p:cNvSpPr/>
          <p:nvPr/>
        </p:nvSpPr>
        <p:spPr>
          <a:xfrm>
            <a:off x="3891038" y="3764525"/>
            <a:ext cx="220500" cy="3243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6"/>
          <p:cNvSpPr/>
          <p:nvPr/>
        </p:nvSpPr>
        <p:spPr>
          <a:xfrm rot="10800000">
            <a:off x="5038938" y="3764525"/>
            <a:ext cx="220500" cy="3243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16"/>
          <p:cNvSpPr/>
          <p:nvPr/>
        </p:nvSpPr>
        <p:spPr>
          <a:xfrm rot="5400000">
            <a:off x="6072113" y="2527850"/>
            <a:ext cx="220500" cy="3243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6"/>
          <p:cNvSpPr/>
          <p:nvPr/>
        </p:nvSpPr>
        <p:spPr>
          <a:xfrm rot="5400000">
            <a:off x="2910275" y="2527850"/>
            <a:ext cx="220500" cy="3243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6"/>
          <p:cNvSpPr/>
          <p:nvPr/>
        </p:nvSpPr>
        <p:spPr>
          <a:xfrm>
            <a:off x="3651450" y="4189225"/>
            <a:ext cx="1839900" cy="499500"/>
          </a:xfrm>
          <a:prstGeom prst="rect">
            <a:avLst/>
          </a:prstGeom>
          <a:noFill/>
          <a:ln cap="flat" cmpd="sng" w="762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6"/>
          <p:cNvSpPr/>
          <p:nvPr/>
        </p:nvSpPr>
        <p:spPr>
          <a:xfrm>
            <a:off x="1870425" y="2440250"/>
            <a:ext cx="863700" cy="499500"/>
          </a:xfrm>
          <a:prstGeom prst="rect">
            <a:avLst/>
          </a:prstGeom>
          <a:noFill/>
          <a:ln cap="flat" cmpd="sng" w="762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16"/>
          <p:cNvSpPr/>
          <p:nvPr/>
        </p:nvSpPr>
        <p:spPr>
          <a:xfrm>
            <a:off x="3651438" y="2687950"/>
            <a:ext cx="1839900" cy="499500"/>
          </a:xfrm>
          <a:prstGeom prst="rect">
            <a:avLst/>
          </a:prstGeom>
          <a:noFill/>
          <a:ln cap="flat" cmpd="sng" w="762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16"/>
          <p:cNvSpPr/>
          <p:nvPr/>
        </p:nvSpPr>
        <p:spPr>
          <a:xfrm>
            <a:off x="3652050" y="2036088"/>
            <a:ext cx="1839900" cy="499500"/>
          </a:xfrm>
          <a:prstGeom prst="rect">
            <a:avLst/>
          </a:prstGeom>
          <a:noFill/>
          <a:ln cap="flat" cmpd="sng" w="762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uman Resource Machine Let's Play!&#10; &#10;Join me as I climb the corporate ladder in this gameplay walkthrough of Human Resource Machine.  This is a game about programming little office workers to solve puzzles for you.  Let me hear your review!&#10;&#10;Watch my entire  Human Resource Machine Playlist!&#10;http://bit.ly/1GiSSXM&#10;&#10;Download Human Resource Machine l on Steam:&#10;http://bit.ly/1GaSrPm&#10;&#10;Outro Music: Underwaterbeats - Delete&#10;https://www.youtube.com/watch?v=mUAhK1TTWQY&#10;&#10;Consider supporting me on Patreon:&#10;http://bit.ly/1In6NHC&#10;&#10;─────────────────────────&#10;Help support my channel&#10;─────────────────────────&#10;►Watch the whole Hermitcraft Minecraft series!&#10;http://goo.gl/YVoIY4&#10;&#10;►Check out some of my tutorials!&#10;http://bit.ly/1bQx2WI&#10;&#10;►Watch my Breaking Bytes series!&#10;http://bit.ly/P8VOfP&#10;&#10;►Follow Me On Twitter &#10;http://twitter.com/tangoteklp" id="94" name="Google Shape;94;p17" title="Human Resource Machine Gameplay  - #1 - Programming in the Mail Room?!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Architecture d’un ordinateur → Von Neumann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00" name="Google Shape;10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80225" y="1163475"/>
            <a:ext cx="6783526" cy="34936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A vous de jouer !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6" name="Google Shape;106;p19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Challenges :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SzPts val="1400"/>
              <a:buFont typeface="Lexend"/>
              <a:buAutoNum type="arabicPeriod"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Recopier une valeur de l’entrée vers la sortie en respectant l’architecture de Von Neumann.</a:t>
            </a:r>
            <a:br>
              <a:rPr lang="fr">
                <a:latin typeface="Lexend"/>
                <a:ea typeface="Lexend"/>
                <a:cs typeface="Lexend"/>
                <a:sym typeface="Lexend"/>
              </a:rPr>
            </a:b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Lexend"/>
              <a:buAutoNum type="arabicPeriod"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Recopier deux valeurs de l’entrée vers la sortie en permutant les valeurs. </a:t>
            </a:r>
            <a:br>
              <a:rPr lang="fr">
                <a:latin typeface="Lexend"/>
                <a:ea typeface="Lexend"/>
                <a:cs typeface="Lexend"/>
                <a:sym typeface="Lexend"/>
              </a:rPr>
            </a:br>
            <a:br>
              <a:rPr lang="fr">
                <a:latin typeface="Lexend"/>
                <a:ea typeface="Lexend"/>
                <a:cs typeface="Lexend"/>
                <a:sym typeface="Lexend"/>
              </a:rPr>
            </a:br>
            <a:r>
              <a:rPr lang="fr" sz="900">
                <a:latin typeface="Lexend"/>
                <a:ea typeface="Lexend"/>
                <a:cs typeface="Lexend"/>
                <a:sym typeface="Lexend"/>
              </a:rPr>
              <a:t>Exemple : </a:t>
            </a:r>
            <a:br>
              <a:rPr lang="fr" sz="900">
                <a:latin typeface="Lexend"/>
                <a:ea typeface="Lexend"/>
                <a:cs typeface="Lexend"/>
                <a:sym typeface="Lexend"/>
              </a:rPr>
            </a:br>
            <a:r>
              <a:rPr lang="fr">
                <a:latin typeface="Lexend"/>
                <a:ea typeface="Lexend"/>
                <a:cs typeface="Lexend"/>
                <a:sym typeface="Lexend"/>
              </a:rPr>
              <a:t>	input → 4 puis 7</a:t>
            </a:r>
            <a:br>
              <a:rPr lang="fr">
                <a:latin typeface="Lexend"/>
                <a:ea typeface="Lexend"/>
                <a:cs typeface="Lexend"/>
                <a:sym typeface="Lexend"/>
              </a:rPr>
            </a:br>
            <a:r>
              <a:rPr lang="fr">
                <a:latin typeface="Lexend"/>
                <a:ea typeface="Lexend"/>
                <a:cs typeface="Lexend"/>
                <a:sym typeface="Lexend"/>
              </a:rPr>
              <a:t>	output → 7 puis 4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7" name="Google Shape;107;p1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Par groupes de 4 ou 5 :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SzPts val="1400"/>
              <a:buFont typeface="Lexend"/>
              <a:buChar char="-"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une personne joue l’entrée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-"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une la sortie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-"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une la mémoire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-"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une l’accumulateur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-"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une l’unité de contrôle (si groupe de 5)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A vous de jouer !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13" name="Google Shape;113;p20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Challenges :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SzPts val="1400"/>
              <a:buFont typeface="Lexend"/>
              <a:buAutoNum type="arabicPeriod" startAt="3"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Lire une valeur sur l’entrée.</a:t>
            </a:r>
            <a:br>
              <a:rPr lang="fr">
                <a:latin typeface="Lexend"/>
                <a:ea typeface="Lexend"/>
                <a:cs typeface="Lexend"/>
                <a:sym typeface="Lexend"/>
              </a:rPr>
            </a:br>
            <a:r>
              <a:rPr lang="fr">
                <a:latin typeface="Lexend"/>
                <a:ea typeface="Lexend"/>
                <a:cs typeface="Lexend"/>
                <a:sym typeface="Lexend"/>
              </a:rPr>
              <a:t>Multiplier la valeur par deux.</a:t>
            </a:r>
            <a:br>
              <a:rPr lang="fr">
                <a:latin typeface="Lexend"/>
                <a:ea typeface="Lexend"/>
                <a:cs typeface="Lexend"/>
                <a:sym typeface="Lexend"/>
              </a:rPr>
            </a:br>
            <a:r>
              <a:rPr lang="fr">
                <a:latin typeface="Lexend"/>
                <a:ea typeface="Lexend"/>
                <a:cs typeface="Lexend"/>
                <a:sym typeface="Lexend"/>
              </a:rPr>
              <a:t>Afficher le résultat sur la sortie.</a:t>
            </a:r>
            <a:br>
              <a:rPr lang="fr">
                <a:latin typeface="Lexend"/>
                <a:ea typeface="Lexend"/>
                <a:cs typeface="Lexend"/>
                <a:sym typeface="Lexend"/>
              </a:rPr>
            </a:b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Lexend"/>
              <a:buAutoNum type="arabicPeriod" startAt="3"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Idem mais multiplier par 8.</a:t>
            </a:r>
            <a:br>
              <a:rPr lang="fr">
                <a:latin typeface="Lexend"/>
                <a:ea typeface="Lexend"/>
                <a:cs typeface="Lexend"/>
                <a:sym typeface="Lexend"/>
              </a:rPr>
            </a:br>
            <a:br>
              <a:rPr lang="fr">
                <a:latin typeface="Lexend"/>
                <a:ea typeface="Lexend"/>
                <a:cs typeface="Lexend"/>
                <a:sym typeface="Lexend"/>
              </a:rPr>
            </a:br>
            <a:r>
              <a:rPr lang="fr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Réussirez-vous avec seulement </a:t>
            </a:r>
            <a:br>
              <a:rPr lang="fr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</a:br>
            <a:r>
              <a:rPr lang="fr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3 additions ?</a:t>
            </a:r>
            <a:br>
              <a:rPr lang="fr">
                <a:latin typeface="Lexend"/>
                <a:ea typeface="Lexend"/>
                <a:cs typeface="Lexend"/>
                <a:sym typeface="Lexend"/>
              </a:rPr>
            </a:b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Lexend"/>
              <a:buAutoNum type="arabicPeriod" startAt="3"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Idem mais multiplier par 10.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14" name="Google Shape;114;p20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Nouveau pouvoir de l’accumulateur :</a:t>
            </a:r>
            <a:br>
              <a:rPr lang="fr">
                <a:latin typeface="Lexend"/>
                <a:ea typeface="Lexend"/>
                <a:cs typeface="Lexend"/>
                <a:sym typeface="Lexend"/>
              </a:rPr>
            </a:br>
            <a:r>
              <a:rPr lang="fr">
                <a:latin typeface="Lexend"/>
                <a:ea typeface="Lexend"/>
                <a:cs typeface="Lexend"/>
                <a:sym typeface="Lexend"/>
              </a:rPr>
              <a:t>additionner</a:t>
            </a:r>
            <a:r>
              <a:rPr lang="fr">
                <a:latin typeface="Lexend"/>
                <a:ea typeface="Lexend"/>
                <a:cs typeface="Lexend"/>
                <a:sym typeface="Lexend"/>
              </a:rPr>
              <a:t> les nombres.</a:t>
            </a:r>
            <a:br>
              <a:rPr lang="fr">
                <a:latin typeface="Lexend"/>
                <a:ea typeface="Lexend"/>
                <a:cs typeface="Lexend"/>
                <a:sym typeface="Lexend"/>
              </a:rPr>
            </a:br>
            <a:endParaRPr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1"/>
          <p:cNvSpPr txBox="1"/>
          <p:nvPr>
            <p:ph idx="4294967295" type="title"/>
          </p:nvPr>
        </p:nvSpPr>
        <p:spPr>
          <a:xfrm>
            <a:off x="586800" y="154349"/>
            <a:ext cx="7970400" cy="53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Lexend"/>
                <a:ea typeface="Lexend"/>
                <a:cs typeface="Lexend"/>
                <a:sym typeface="Lexend"/>
              </a:rPr>
              <a:t>A mémoriser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20" name="Google Shape;12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1961" y="969361"/>
            <a:ext cx="6940218" cy="3574318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21"/>
          <p:cNvSpPr/>
          <p:nvPr/>
        </p:nvSpPr>
        <p:spPr>
          <a:xfrm>
            <a:off x="6766392" y="872285"/>
            <a:ext cx="1656000" cy="444900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Lexend Light"/>
                <a:ea typeface="Lexend Light"/>
                <a:cs typeface="Lexend Light"/>
                <a:sym typeface="Lexend Light"/>
              </a:rPr>
              <a:t>Donne les instructions</a:t>
            </a:r>
            <a:endParaRPr sz="1100">
              <a:latin typeface="Lexend Light"/>
              <a:ea typeface="Lexend Light"/>
              <a:cs typeface="Lexend Light"/>
              <a:sym typeface="Lexend Light"/>
            </a:endParaRPr>
          </a:p>
        </p:txBody>
      </p:sp>
      <p:sp>
        <p:nvSpPr>
          <p:cNvPr id="122" name="Google Shape;122;p21"/>
          <p:cNvSpPr/>
          <p:nvPr/>
        </p:nvSpPr>
        <p:spPr>
          <a:xfrm>
            <a:off x="4544807" y="872285"/>
            <a:ext cx="1656000" cy="444900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Lexend Light"/>
                <a:ea typeface="Lexend Light"/>
                <a:cs typeface="Lexend Light"/>
                <a:sym typeface="Lexend Light"/>
              </a:rPr>
              <a:t>Un seul nombre </a:t>
            </a:r>
            <a:br>
              <a:rPr lang="fr" sz="1100">
                <a:latin typeface="Lexend Light"/>
                <a:ea typeface="Lexend Light"/>
                <a:cs typeface="Lexend Light"/>
                <a:sym typeface="Lexend Light"/>
              </a:rPr>
            </a:br>
            <a:r>
              <a:rPr lang="fr" sz="1100">
                <a:latin typeface="Lexend Light"/>
                <a:ea typeface="Lexend Light"/>
                <a:cs typeface="Lexend Light"/>
                <a:sym typeface="Lexend Light"/>
              </a:rPr>
              <a:t>à la fois</a:t>
            </a:r>
            <a:endParaRPr sz="1100">
              <a:latin typeface="Lexend Light"/>
              <a:ea typeface="Lexend Light"/>
              <a:cs typeface="Lexend Light"/>
              <a:sym typeface="Lexend Light"/>
            </a:endParaRPr>
          </a:p>
        </p:txBody>
      </p:sp>
      <p:sp>
        <p:nvSpPr>
          <p:cNvPr id="123" name="Google Shape;123;p21"/>
          <p:cNvSpPr/>
          <p:nvPr/>
        </p:nvSpPr>
        <p:spPr>
          <a:xfrm rot="10800000">
            <a:off x="3079961" y="4446974"/>
            <a:ext cx="1655700" cy="444900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Lexend Light"/>
              <a:ea typeface="Lexend Light"/>
              <a:cs typeface="Lexend Light"/>
              <a:sym typeface="Lexend Light"/>
            </a:endParaRPr>
          </a:p>
        </p:txBody>
      </p:sp>
      <p:sp>
        <p:nvSpPr>
          <p:cNvPr id="124" name="Google Shape;124;p21"/>
          <p:cNvSpPr txBox="1"/>
          <p:nvPr/>
        </p:nvSpPr>
        <p:spPr>
          <a:xfrm>
            <a:off x="3096055" y="4583748"/>
            <a:ext cx="16236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Lexend Light"/>
                <a:ea typeface="Lexend Light"/>
                <a:cs typeface="Lexend Light"/>
                <a:sym typeface="Lexend Light"/>
              </a:rPr>
              <a:t>Ajoute ou remplace</a:t>
            </a:r>
            <a:endParaRPr sz="1100">
              <a:latin typeface="Lexend Light"/>
              <a:ea typeface="Lexend Light"/>
              <a:cs typeface="Lexend Light"/>
              <a:sym typeface="Lexend Light"/>
            </a:endParaRPr>
          </a:p>
        </p:txBody>
      </p:sp>
      <p:sp>
        <p:nvSpPr>
          <p:cNvPr id="125" name="Google Shape;125;p21"/>
          <p:cNvSpPr/>
          <p:nvPr/>
        </p:nvSpPr>
        <p:spPr>
          <a:xfrm rot="10800000">
            <a:off x="841134" y="4465014"/>
            <a:ext cx="1522800" cy="408900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Lexend Light"/>
              <a:ea typeface="Lexend Light"/>
              <a:cs typeface="Lexend Light"/>
              <a:sym typeface="Lexend Light"/>
            </a:endParaRPr>
          </a:p>
        </p:txBody>
      </p:sp>
      <p:sp>
        <p:nvSpPr>
          <p:cNvPr id="126" name="Google Shape;126;p21"/>
          <p:cNvSpPr txBox="1"/>
          <p:nvPr/>
        </p:nvSpPr>
        <p:spPr>
          <a:xfrm>
            <a:off x="856088" y="4590479"/>
            <a:ext cx="1493100" cy="15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Lexend Light"/>
                <a:ea typeface="Lexend Light"/>
                <a:cs typeface="Lexend Light"/>
                <a:sym typeface="Lexend Light"/>
              </a:rPr>
              <a:t>Résultat calculs</a:t>
            </a:r>
            <a:endParaRPr sz="1100">
              <a:latin typeface="Lexend Light"/>
              <a:ea typeface="Lexend Light"/>
              <a:cs typeface="Lexend Light"/>
              <a:sym typeface="Lexend Light"/>
            </a:endParaRPr>
          </a:p>
        </p:txBody>
      </p:sp>
      <p:sp>
        <p:nvSpPr>
          <p:cNvPr id="127" name="Google Shape;127;p21"/>
          <p:cNvSpPr/>
          <p:nvPr/>
        </p:nvSpPr>
        <p:spPr>
          <a:xfrm>
            <a:off x="841218" y="590201"/>
            <a:ext cx="1656000" cy="444900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Lexend Light"/>
                <a:ea typeface="Lexend Light"/>
                <a:cs typeface="Lexend Light"/>
                <a:sym typeface="Lexend Light"/>
              </a:rPr>
              <a:t>Capteurs</a:t>
            </a:r>
            <a:endParaRPr sz="1100">
              <a:latin typeface="Lexend Light"/>
              <a:ea typeface="Lexend Light"/>
              <a:cs typeface="Lexend Light"/>
              <a:sym typeface="Lexend Light"/>
            </a:endParaRPr>
          </a:p>
        </p:txBody>
      </p:sp>
      <p:sp>
        <p:nvSpPr>
          <p:cNvPr id="128" name="Google Shape;128;p21"/>
          <p:cNvSpPr/>
          <p:nvPr/>
        </p:nvSpPr>
        <p:spPr>
          <a:xfrm>
            <a:off x="841218" y="1612410"/>
            <a:ext cx="1656000" cy="444900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Lexend Light"/>
                <a:ea typeface="Lexend Light"/>
                <a:cs typeface="Lexend Light"/>
                <a:sym typeface="Lexend Light"/>
              </a:rPr>
              <a:t>Des</a:t>
            </a:r>
            <a:r>
              <a:rPr lang="fr" sz="1100">
                <a:latin typeface="Lexend Light"/>
                <a:ea typeface="Lexend Light"/>
                <a:cs typeface="Lexend Light"/>
                <a:sym typeface="Lexend Light"/>
              </a:rPr>
              <a:t> nombres </a:t>
            </a:r>
            <a:br>
              <a:rPr lang="fr" sz="1100">
                <a:latin typeface="Lexend Light"/>
                <a:ea typeface="Lexend Light"/>
                <a:cs typeface="Lexend Light"/>
                <a:sym typeface="Lexend Light"/>
              </a:rPr>
            </a:br>
            <a:r>
              <a:rPr lang="fr" sz="1100">
                <a:latin typeface="Lexend Light"/>
                <a:ea typeface="Lexend Light"/>
                <a:cs typeface="Lexend Light"/>
                <a:sym typeface="Lexend Light"/>
              </a:rPr>
              <a:t>uniquement</a:t>
            </a:r>
            <a:endParaRPr sz="1100">
              <a:latin typeface="Lexend Light"/>
              <a:ea typeface="Lexend Light"/>
              <a:cs typeface="Lexend Light"/>
              <a:sym typeface="Lexend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