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Lexend ExtraBold"/>
      <p:bold r:id="rId8"/>
    </p:embeddedFont>
    <p:embeddedFont>
      <p:font typeface="Lexend Light"/>
      <p:regular r:id="rId9"/>
      <p:bold r:id="rId10"/>
    </p:embeddedFont>
    <p:embeddedFont>
      <p:font typeface="Source Code Pro"/>
      <p:regular r:id="rId11"/>
      <p:bold r:id="rId12"/>
      <p:italic r:id="rId13"/>
      <p:boldItalic r:id="rId14"/>
    </p:embeddedFont>
    <p:embeddedFont>
      <p:font typeface="Lexend Medium"/>
      <p:regular r:id="rId15"/>
      <p:bold r:id="rId16"/>
    </p:embeddedFont>
    <p:embeddedFont>
      <p:font typeface="Lexend"/>
      <p:regular r:id="rId17"/>
      <p:bold r:id="rId18"/>
    </p:embeddedFont>
    <p:embeddedFont>
      <p:font typeface="Oswald"/>
      <p:regular r:id="rId19"/>
      <p:bold r:id="rId2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Oswald-bold.fntdata"/><Relationship Id="rId11" Type="http://schemas.openxmlformats.org/officeDocument/2006/relationships/font" Target="fonts/SourceCodePro-regular.fntdata"/><Relationship Id="rId10" Type="http://schemas.openxmlformats.org/officeDocument/2006/relationships/font" Target="fonts/LexendLight-bold.fntdata"/><Relationship Id="rId13" Type="http://schemas.openxmlformats.org/officeDocument/2006/relationships/font" Target="fonts/SourceCodePro-italic.fntdata"/><Relationship Id="rId12" Type="http://schemas.openxmlformats.org/officeDocument/2006/relationships/font" Target="fonts/SourceCodePro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LexendLight-regular.fntdata"/><Relationship Id="rId15" Type="http://schemas.openxmlformats.org/officeDocument/2006/relationships/font" Target="fonts/LexendMedium-regular.fntdata"/><Relationship Id="rId14" Type="http://schemas.openxmlformats.org/officeDocument/2006/relationships/font" Target="fonts/SourceCodePro-boldItalic.fntdata"/><Relationship Id="rId17" Type="http://schemas.openxmlformats.org/officeDocument/2006/relationships/font" Target="fonts/Lexend-regular.fntdata"/><Relationship Id="rId16" Type="http://schemas.openxmlformats.org/officeDocument/2006/relationships/font" Target="fonts/LexendMedium-bold.fntdata"/><Relationship Id="rId5" Type="http://schemas.openxmlformats.org/officeDocument/2006/relationships/notesMaster" Target="notesMasters/notesMaster1.xml"/><Relationship Id="rId19" Type="http://schemas.openxmlformats.org/officeDocument/2006/relationships/font" Target="fonts/Oswald-regular.fntdata"/><Relationship Id="rId6" Type="http://schemas.openxmlformats.org/officeDocument/2006/relationships/slide" Target="slides/slide1.xml"/><Relationship Id="rId18" Type="http://schemas.openxmlformats.org/officeDocument/2006/relationships/font" Target="fonts/Lexend-bold.fntdata"/><Relationship Id="rId7" Type="http://schemas.openxmlformats.org/officeDocument/2006/relationships/slide" Target="slides/slide2.xml"/><Relationship Id="rId8" Type="http://schemas.openxmlformats.org/officeDocument/2006/relationships/font" Target="fonts/LexendExtraBold-bold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27dd2b1736c_0_1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27dd2b1736c_0_1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9db5078f95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9db5078f95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rot="10800000">
            <a:off x="4226100" y="2933550"/>
            <a:ext cx="691800" cy="388500"/>
          </a:xfrm>
          <a:prstGeom prst="triangle">
            <a:avLst>
              <a:gd fmla="val 50000" name="adj"/>
            </a:avLst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>
            <a:off x="-25" y="0"/>
            <a:ext cx="9144000" cy="31242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 txBox="1"/>
          <p:nvPr>
            <p:ph type="ctrTitle"/>
          </p:nvPr>
        </p:nvSpPr>
        <p:spPr>
          <a:xfrm>
            <a:off x="411175" y="644300"/>
            <a:ext cx="8282400" cy="2109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411175" y="3398250"/>
            <a:ext cx="8282400" cy="1260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5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2" name="Google Shape;52;p11"/>
          <p:cNvCxnSpPr/>
          <p:nvPr/>
        </p:nvCxnSpPr>
        <p:spPr>
          <a:xfrm>
            <a:off x="413275" y="2988275"/>
            <a:ext cx="910500" cy="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53" name="Google Shape;53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54" name="Google Shape;54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55" name="Google Shape;55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/>
          <p:nvPr/>
        </p:nvSpPr>
        <p:spPr>
          <a:xfrm>
            <a:off x="0" y="1567350"/>
            <a:ext cx="9144000" cy="2008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" name="Google Shape;17;p3"/>
          <p:cNvSpPr txBox="1"/>
          <p:nvPr>
            <p:ph type="title"/>
          </p:nvPr>
        </p:nvSpPr>
        <p:spPr>
          <a:xfrm>
            <a:off x="430800" y="1889700"/>
            <a:ext cx="8282400" cy="15165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" name="Google Shape;20;p4"/>
          <p:cNvCxnSpPr/>
          <p:nvPr/>
        </p:nvCxnSpPr>
        <p:spPr>
          <a:xfrm>
            <a:off x="429200" y="1275577"/>
            <a:ext cx="6141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21" name="Google Shape;21;p4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5" name="Google Shape;25;p5"/>
          <p:cNvCxnSpPr/>
          <p:nvPr/>
        </p:nvCxnSpPr>
        <p:spPr>
          <a:xfrm>
            <a:off x="429200" y="1275577"/>
            <a:ext cx="6141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26" name="Google Shape;26;p5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7" name="Google Shape;27;p5"/>
          <p:cNvSpPr txBox="1"/>
          <p:nvPr>
            <p:ph idx="1" type="body"/>
          </p:nvPr>
        </p:nvSpPr>
        <p:spPr>
          <a:xfrm>
            <a:off x="311700" y="1468825"/>
            <a:ext cx="39999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8" name="Google Shape;28;p5"/>
          <p:cNvSpPr txBox="1"/>
          <p:nvPr>
            <p:ph idx="2" type="body"/>
          </p:nvPr>
        </p:nvSpPr>
        <p:spPr>
          <a:xfrm>
            <a:off x="4832400" y="1468825"/>
            <a:ext cx="39999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9" name="Google Shape;29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6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2" name="Google Shape;32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4" name="Google Shape;34;p7"/>
          <p:cNvCxnSpPr/>
          <p:nvPr/>
        </p:nvCxnSpPr>
        <p:spPr>
          <a:xfrm>
            <a:off x="418675" y="1457787"/>
            <a:ext cx="6141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35" name="Google Shape;35;p7"/>
          <p:cNvSpPr txBox="1"/>
          <p:nvPr>
            <p:ph type="title"/>
          </p:nvPr>
        </p:nvSpPr>
        <p:spPr>
          <a:xfrm>
            <a:off x="311700" y="6318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6" name="Google Shape;36;p7"/>
          <p:cNvSpPr txBox="1"/>
          <p:nvPr>
            <p:ph idx="1" type="body"/>
          </p:nvPr>
        </p:nvSpPr>
        <p:spPr>
          <a:xfrm>
            <a:off x="311700" y="1618204"/>
            <a:ext cx="2808000" cy="295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7" name="Google Shape;37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lt2"/>
        </a:solidFill>
      </p:bgPr>
    </p:bg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8"/>
          <p:cNvSpPr txBox="1"/>
          <p:nvPr>
            <p:ph type="title"/>
          </p:nvPr>
        </p:nvSpPr>
        <p:spPr>
          <a:xfrm>
            <a:off x="490250" y="528900"/>
            <a:ext cx="5678100" cy="4085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0" name="Google Shape;40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bg>
      <p:bgPr>
        <a:solidFill>
          <a:schemeClr val="dk1"/>
        </a:solidFill>
      </p:bgPr>
    </p:bg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9"/>
          <p:cNvSpPr/>
          <p:nvPr/>
        </p:nvSpPr>
        <p:spPr>
          <a:xfrm>
            <a:off x="4572000" y="175"/>
            <a:ext cx="4572000" cy="5143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3" name="Google Shape;43;p9"/>
          <p:cNvCxnSpPr/>
          <p:nvPr/>
        </p:nvCxnSpPr>
        <p:spPr>
          <a:xfrm>
            <a:off x="5029675" y="4495500"/>
            <a:ext cx="577200" cy="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44" name="Google Shape;44;p9"/>
          <p:cNvSpPr txBox="1"/>
          <p:nvPr>
            <p:ph type="title"/>
          </p:nvPr>
        </p:nvSpPr>
        <p:spPr>
          <a:xfrm>
            <a:off x="265500" y="1078750"/>
            <a:ext cx="4045200" cy="17892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5" name="Google Shape;45;p9"/>
          <p:cNvSpPr txBox="1"/>
          <p:nvPr>
            <p:ph idx="1" type="subTitle"/>
          </p:nvPr>
        </p:nvSpPr>
        <p:spPr>
          <a:xfrm>
            <a:off x="265500" y="29214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6" name="Google Shape;46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Oswald"/>
              <a:buNone/>
              <a:defRPr sz="2100">
                <a:latin typeface="Oswald"/>
                <a:ea typeface="Oswald"/>
                <a:cs typeface="Oswald"/>
                <a:sym typeface="Oswald"/>
              </a:defRPr>
            </a:lvl1pPr>
          </a:lstStyle>
          <a:p/>
        </p:txBody>
      </p:sp>
      <p:sp>
        <p:nvSpPr>
          <p:cNvPr id="50" name="Google Shape;50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odern-writer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Source Code Pro"/>
              <a:buChar char="●"/>
              <a:defRPr sz="18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3"/>
          <p:cNvSpPr txBox="1"/>
          <p:nvPr>
            <p:ph type="ctrTitle"/>
          </p:nvPr>
        </p:nvSpPr>
        <p:spPr>
          <a:xfrm>
            <a:off x="311700" y="856500"/>
            <a:ext cx="8520600" cy="34305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spcBef>
                <a:spcPts val="2000"/>
              </a:spcBef>
              <a:spcAft>
                <a:spcPts val="0"/>
              </a:spcAft>
              <a:buNone/>
            </a:pPr>
            <a:r>
              <a:rPr lang="fr">
                <a:latin typeface="Lexend ExtraBold"/>
                <a:ea typeface="Lexend ExtraBold"/>
                <a:cs typeface="Lexend ExtraBold"/>
                <a:sym typeface="Lexend ExtraBold"/>
              </a:rPr>
              <a:t>Stratégies de résolution</a:t>
            </a:r>
            <a:endParaRPr>
              <a:latin typeface="Lexend ExtraBold"/>
              <a:ea typeface="Lexend ExtraBold"/>
              <a:cs typeface="Lexend ExtraBold"/>
              <a:sym typeface="Lexend ExtraBold"/>
            </a:endParaRPr>
          </a:p>
          <a:p>
            <a:pPr indent="0" lvl="0" marL="0" rtl="0" algn="ctr">
              <a:spcBef>
                <a:spcPts val="20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Lexend ExtraBold"/>
              <a:ea typeface="Lexend ExtraBold"/>
              <a:cs typeface="Lexend ExtraBold"/>
              <a:sym typeface="Lexend ExtraBold"/>
            </a:endParaRPr>
          </a:p>
          <a:p>
            <a:pPr indent="0" lvl="0" marL="0" rtl="0" algn="ctr">
              <a:spcBef>
                <a:spcPts val="2000"/>
              </a:spcBef>
              <a:spcAft>
                <a:spcPts val="0"/>
              </a:spcAft>
              <a:buNone/>
            </a:pPr>
            <a:r>
              <a:rPr lang="fr" sz="3600">
                <a:solidFill>
                  <a:schemeClr val="dk2"/>
                </a:solidFill>
                <a:latin typeface="Lexend Medium"/>
                <a:ea typeface="Lexend Medium"/>
                <a:cs typeface="Lexend Medium"/>
                <a:sym typeface="Lexend Medium"/>
              </a:rPr>
              <a:t>Partage de vos observations</a:t>
            </a:r>
            <a:endParaRPr>
              <a:solidFill>
                <a:schemeClr val="dk2"/>
              </a:solidFill>
              <a:latin typeface="Lexend ExtraBold"/>
              <a:ea typeface="Lexend ExtraBold"/>
              <a:cs typeface="Lexend ExtraBold"/>
              <a:sym typeface="Lexend ExtraBold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4"/>
          <p:cNvSpPr txBox="1"/>
          <p:nvPr>
            <p:ph type="title"/>
          </p:nvPr>
        </p:nvSpPr>
        <p:spPr>
          <a:xfrm>
            <a:off x="265500" y="1078750"/>
            <a:ext cx="4045200" cy="17892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La semaine dernière</a:t>
            </a:r>
            <a:endParaRPr/>
          </a:p>
        </p:txBody>
      </p:sp>
      <p:sp>
        <p:nvSpPr>
          <p:cNvPr id="68" name="Google Shape;68;p14"/>
          <p:cNvSpPr txBox="1"/>
          <p:nvPr>
            <p:ph idx="1" type="subTitle"/>
          </p:nvPr>
        </p:nvSpPr>
        <p:spPr>
          <a:xfrm>
            <a:off x="265500" y="29214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Quel a été le résultat de votre introspection</a:t>
            </a:r>
            <a:endParaRPr/>
          </a:p>
        </p:txBody>
      </p:sp>
      <p:sp>
        <p:nvSpPr>
          <p:cNvPr id="69" name="Google Shape;69;p14"/>
          <p:cNvSpPr txBox="1"/>
          <p:nvPr>
            <p:ph idx="2" type="body"/>
          </p:nvPr>
        </p:nvSpPr>
        <p:spPr>
          <a:xfrm>
            <a:off x="4930000" y="328050"/>
            <a:ext cx="3837000" cy="44874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fr">
                <a:latin typeface="Lexend Light"/>
                <a:ea typeface="Lexend Light"/>
                <a:cs typeface="Lexend Light"/>
                <a:sym typeface="Lexend Light"/>
              </a:rPr>
              <a:t>Partage de vos prises de consciences et vos stratégies de résolution du problème.</a:t>
            </a:r>
            <a:endParaRPr i="1">
              <a:latin typeface="Lexend Light"/>
              <a:ea typeface="Lexend Light"/>
              <a:cs typeface="Lexend Light"/>
              <a:sym typeface="Lexend Light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fr">
                <a:latin typeface="Lexend Light"/>
                <a:ea typeface="Lexend Light"/>
                <a:cs typeface="Lexend Light"/>
                <a:sym typeface="Lexend Light"/>
              </a:rPr>
              <a:t>Discutez avec les personnes de votre table pour faire la </a:t>
            </a:r>
            <a:r>
              <a:rPr b="1" lang="fr">
                <a:latin typeface="Lexend"/>
                <a:ea typeface="Lexend"/>
                <a:cs typeface="Lexend"/>
                <a:sym typeface="Lexend"/>
              </a:rPr>
              <a:t>synthèse de vos observations</a:t>
            </a:r>
            <a:r>
              <a:rPr lang="fr">
                <a:latin typeface="Lexend Light"/>
                <a:ea typeface="Lexend Light"/>
                <a:cs typeface="Lexend Light"/>
                <a:sym typeface="Lexend Light"/>
              </a:rPr>
              <a:t> de la semaine dernière. </a:t>
            </a:r>
            <a:br>
              <a:rPr lang="fr">
                <a:latin typeface="Lexend Light"/>
                <a:ea typeface="Lexend Light"/>
                <a:cs typeface="Lexend Light"/>
                <a:sym typeface="Lexend Light"/>
              </a:rPr>
            </a:br>
            <a:r>
              <a:rPr lang="fr">
                <a:highlight>
                  <a:schemeClr val="accent6"/>
                </a:highlight>
                <a:latin typeface="Lexend Light"/>
                <a:ea typeface="Lexend Light"/>
                <a:cs typeface="Lexend Light"/>
                <a:sym typeface="Lexend Light"/>
              </a:rPr>
              <a:t>– Durée 10 mn –</a:t>
            </a:r>
            <a:endParaRPr>
              <a:highlight>
                <a:schemeClr val="accent6"/>
              </a:highlight>
              <a:latin typeface="Lexend Light"/>
              <a:ea typeface="Lexend Light"/>
              <a:cs typeface="Lexend Light"/>
              <a:sym typeface="Lexend Light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fr">
                <a:latin typeface="Lexend Light"/>
                <a:ea typeface="Lexend Light"/>
                <a:cs typeface="Lexend Light"/>
                <a:sym typeface="Lexend Light"/>
              </a:rPr>
              <a:t>Présentez à toute la classe la synthèse de </a:t>
            </a:r>
            <a:r>
              <a:rPr b="1" lang="fr">
                <a:latin typeface="Lexend"/>
                <a:ea typeface="Lexend"/>
                <a:cs typeface="Lexend"/>
                <a:sym typeface="Lexend"/>
              </a:rPr>
              <a:t>vos stratégies de résolution de problèmes</a:t>
            </a:r>
            <a:r>
              <a:rPr lang="fr">
                <a:latin typeface="Lexend Light"/>
                <a:ea typeface="Lexend Light"/>
                <a:cs typeface="Lexend Light"/>
                <a:sym typeface="Lexend Light"/>
              </a:rPr>
              <a:t>. </a:t>
            </a:r>
            <a:br>
              <a:rPr lang="fr">
                <a:latin typeface="Lexend Light"/>
                <a:ea typeface="Lexend Light"/>
                <a:cs typeface="Lexend Light"/>
                <a:sym typeface="Lexend Light"/>
              </a:rPr>
            </a:br>
            <a:r>
              <a:rPr lang="fr">
                <a:highlight>
                  <a:schemeClr val="accent6"/>
                </a:highlight>
                <a:latin typeface="Lexend Light"/>
                <a:ea typeface="Lexend Light"/>
                <a:cs typeface="Lexend Light"/>
                <a:sym typeface="Lexend Light"/>
              </a:rPr>
              <a:t>– Durée 3mn par table 30 mn – </a:t>
            </a:r>
            <a:endParaRPr>
              <a:highlight>
                <a:schemeClr val="accent6"/>
              </a:highlight>
              <a:latin typeface="Lexend Light"/>
              <a:ea typeface="Lexend Light"/>
              <a:cs typeface="Lexend Light"/>
              <a:sym typeface="Lexend Ligh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odern Writer">
  <a:themeElements>
    <a:clrScheme name="Modern Writer">
      <a:dk1>
        <a:srgbClr val="E91D63"/>
      </a:dk1>
      <a:lt1>
        <a:srgbClr val="FFFFFF"/>
      </a:lt1>
      <a:dk2>
        <a:srgbClr val="424242"/>
      </a:dk2>
      <a:lt2>
        <a:srgbClr val="999999"/>
      </a:lt2>
      <a:accent1>
        <a:srgbClr val="607D8B"/>
      </a:accent1>
      <a:accent2>
        <a:srgbClr val="673AB7"/>
      </a:accent2>
      <a:accent3>
        <a:srgbClr val="9C26B0"/>
      </a:accent3>
      <a:accent4>
        <a:srgbClr val="0090AC"/>
      </a:accent4>
      <a:accent5>
        <a:srgbClr val="00838F"/>
      </a:accent5>
      <a:accent6>
        <a:srgbClr val="F8E71C"/>
      </a:accent6>
      <a:hlink>
        <a:srgbClr val="00838F"/>
      </a:hlink>
      <a:folHlink>
        <a:srgbClr val="00838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