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Lexend ExtraBold"/>
      <p:bold r:id="rId15"/>
    </p:embeddedFont>
    <p:embeddedFont>
      <p:font typeface="Lexend Light"/>
      <p:regular r:id="rId16"/>
      <p:bold r:id="rId17"/>
    </p:embeddedFont>
    <p:embeddedFont>
      <p:font typeface="Playfair Display"/>
      <p:regular r:id="rId18"/>
      <p:bold r:id="rId19"/>
      <p:italic r:id="rId20"/>
      <p:boldItalic r:id="rId21"/>
    </p:embeddedFont>
    <p:embeddedFont>
      <p:font typeface="Lexend Medium"/>
      <p:regular r:id="rId22"/>
      <p:bold r:id="rId23"/>
    </p:embeddedFont>
    <p:embeddedFont>
      <p:font typeface="Lexend"/>
      <p:regular r:id="rId24"/>
      <p:bold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ayfairDisplay-italic.fntdata"/><Relationship Id="rId22" Type="http://schemas.openxmlformats.org/officeDocument/2006/relationships/font" Target="fonts/LexendMedium-regular.fntdata"/><Relationship Id="rId21" Type="http://schemas.openxmlformats.org/officeDocument/2006/relationships/font" Target="fonts/PlayfairDisplay-boldItalic.fntdata"/><Relationship Id="rId24" Type="http://schemas.openxmlformats.org/officeDocument/2006/relationships/font" Target="fonts/Lexend-regular.fntdata"/><Relationship Id="rId23" Type="http://schemas.openxmlformats.org/officeDocument/2006/relationships/font" Target="fonts/LexendMedium-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Lexen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font" Target="fonts/LexendExtraBold-bold.fntdata"/><Relationship Id="rId14" Type="http://schemas.openxmlformats.org/officeDocument/2006/relationships/slide" Target="slides/slide9.xml"/><Relationship Id="rId17" Type="http://schemas.openxmlformats.org/officeDocument/2006/relationships/font" Target="fonts/LexendLight-bold.fntdata"/><Relationship Id="rId16" Type="http://schemas.openxmlformats.org/officeDocument/2006/relationships/font" Target="fonts/LexendLight-regular.fntdata"/><Relationship Id="rId19" Type="http://schemas.openxmlformats.org/officeDocument/2006/relationships/font" Target="fonts/PlayfairDisplay-bold.fntdata"/><Relationship Id="rId18" Type="http://schemas.openxmlformats.org/officeDocument/2006/relationships/font" Target="fonts/PlayfairDisplay-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989b30ea95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989b30ea95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29d0d0e0f2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29d0d0e0f2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989b30ea95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989b30ea9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989b30ea95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989b30ea95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9d0d0e0f25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9d0d0e0f25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29d0d0e0f25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29d0d0e0f25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9d0d0e0f25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9d0d0e0f25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9d0d0e0f25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29d0d0e0f25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9d0d0e0f25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9d0d0e0f25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3.png"/><Relationship Id="rId5" Type="http://schemas.openxmlformats.org/officeDocument/2006/relationships/image" Target="../media/image10.png"/><Relationship Id="rId6"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6.jpg"/><Relationship Id="rId5" Type="http://schemas.openxmlformats.org/officeDocument/2006/relationships/image" Target="../media/image2.jpg"/><Relationship Id="rId6"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0.png"/><Relationship Id="rId5"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title"/>
          </p:nvPr>
        </p:nvSpPr>
        <p:spPr>
          <a:xfrm>
            <a:off x="311700" y="1772250"/>
            <a:ext cx="8520600" cy="1599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4800">
                <a:solidFill>
                  <a:srgbClr val="000000"/>
                </a:solidFill>
                <a:latin typeface="Lexend ExtraBold"/>
                <a:ea typeface="Lexend ExtraBold"/>
                <a:cs typeface="Lexend ExtraBold"/>
                <a:sym typeface="Lexend ExtraBold"/>
              </a:rPr>
              <a:t>Fonctions cognitives</a:t>
            </a:r>
            <a:br>
              <a:rPr lang="fr">
                <a:solidFill>
                  <a:srgbClr val="000000"/>
                </a:solidFill>
                <a:latin typeface="Lexend Medium"/>
                <a:ea typeface="Lexend Medium"/>
                <a:cs typeface="Lexend Medium"/>
                <a:sym typeface="Lexend Medium"/>
              </a:rPr>
            </a:br>
            <a:r>
              <a:rPr lang="fr">
                <a:solidFill>
                  <a:srgbClr val="000000"/>
                </a:solidFill>
                <a:latin typeface="Lexend Medium"/>
                <a:ea typeface="Lexend Medium"/>
                <a:cs typeface="Lexend Medium"/>
                <a:sym typeface="Lexend Medium"/>
              </a:rPr>
              <a:t>Les briques de toute stratégie</a:t>
            </a:r>
            <a:endParaRPr>
              <a:latin typeface="Lexend Medium"/>
              <a:ea typeface="Lexend Medium"/>
              <a:cs typeface="Lexend Medium"/>
              <a:sym typeface="Lexend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4"/>
          <p:cNvSpPr txBox="1"/>
          <p:nvPr/>
        </p:nvSpPr>
        <p:spPr>
          <a:xfrm>
            <a:off x="2833250" y="1511989"/>
            <a:ext cx="3205500" cy="2119500"/>
          </a:xfrm>
          <a:prstGeom prst="rect">
            <a:avLst/>
          </a:prstGeom>
          <a:noFill/>
          <a:ln cap="flat" cmpd="sng" w="76200">
            <a:solidFill>
              <a:schemeClr val="dk1"/>
            </a:solidFill>
            <a:prstDash val="solid"/>
            <a:round/>
            <a:headEnd len="sm" w="sm" type="none"/>
            <a:tailEnd len="sm" w="sm" type="none"/>
          </a:ln>
        </p:spPr>
        <p:txBody>
          <a:bodyPr anchorCtr="0" anchor="t" bIns="90000" lIns="91425" spcFirstLastPara="1" rIns="91425" wrap="square" tIns="91425">
            <a:spAutoFit/>
          </a:bodyPr>
          <a:lstStyle/>
          <a:p>
            <a:pPr indent="0" lvl="0" marL="0" rtl="0" algn="ctr">
              <a:lnSpc>
                <a:spcPct val="115000"/>
              </a:lnSpc>
              <a:spcBef>
                <a:spcPts val="0"/>
              </a:spcBef>
              <a:spcAft>
                <a:spcPts val="0"/>
              </a:spcAft>
              <a:buClr>
                <a:srgbClr val="000000"/>
              </a:buClr>
              <a:buSzPts val="1100"/>
              <a:buFont typeface="Arial"/>
              <a:buNone/>
            </a:pPr>
            <a:r>
              <a:rPr b="1" lang="fr" sz="2400">
                <a:solidFill>
                  <a:srgbClr val="000000"/>
                </a:solidFill>
                <a:latin typeface="Calibri"/>
                <a:ea typeface="Calibri"/>
                <a:cs typeface="Calibri"/>
                <a:sym typeface="Calibri"/>
              </a:rPr>
              <a:t>10101</a:t>
            </a:r>
            <a:endParaRPr b="1" sz="2400">
              <a:solidFill>
                <a:srgbClr val="000000"/>
              </a:solidFill>
              <a:latin typeface="Calibri"/>
              <a:ea typeface="Calibri"/>
              <a:cs typeface="Calibri"/>
              <a:sym typeface="Calibri"/>
            </a:endParaRPr>
          </a:p>
          <a:p>
            <a:pPr indent="0" lvl="0" marL="0" rtl="0" algn="ctr">
              <a:lnSpc>
                <a:spcPct val="115000"/>
              </a:lnSpc>
              <a:spcBef>
                <a:spcPts val="0"/>
              </a:spcBef>
              <a:spcAft>
                <a:spcPts val="0"/>
              </a:spcAft>
              <a:buClr>
                <a:srgbClr val="000000"/>
              </a:buClr>
              <a:buSzPts val="1100"/>
              <a:buFont typeface="Arial"/>
              <a:buNone/>
            </a:pPr>
            <a:r>
              <a:rPr b="1" lang="fr" sz="1200">
                <a:solidFill>
                  <a:srgbClr val="000000"/>
                </a:solidFill>
                <a:latin typeface="Calibri"/>
                <a:ea typeface="Calibri"/>
                <a:cs typeface="Calibri"/>
                <a:sym typeface="Calibri"/>
              </a:rPr>
              <a:t>Maximisateur</a:t>
            </a:r>
            <a:endParaRPr b="1" sz="1200">
              <a:solidFill>
                <a:srgbClr val="000000"/>
              </a:solidFill>
              <a:latin typeface="Calibri"/>
              <a:ea typeface="Calibri"/>
              <a:cs typeface="Calibri"/>
              <a:sym typeface="Calibri"/>
            </a:endParaRPr>
          </a:p>
          <a:p>
            <a:pPr indent="0" lvl="0" marL="0" rtl="0" algn="l">
              <a:lnSpc>
                <a:spcPct val="115000"/>
              </a:lnSpc>
              <a:spcBef>
                <a:spcPts val="0"/>
              </a:spcBef>
              <a:spcAft>
                <a:spcPts val="0"/>
              </a:spcAft>
              <a:buClr>
                <a:srgbClr val="000000"/>
              </a:buClr>
              <a:buSzPts val="1100"/>
              <a:buFont typeface="Arial"/>
              <a:buNone/>
            </a:pPr>
            <a:br>
              <a:rPr lang="fr" sz="1200">
                <a:solidFill>
                  <a:srgbClr val="000000"/>
                </a:solidFill>
                <a:latin typeface="Calibri"/>
                <a:ea typeface="Calibri"/>
                <a:cs typeface="Calibri"/>
                <a:sym typeface="Calibri"/>
              </a:rPr>
            </a:br>
            <a:r>
              <a:rPr lang="fr" sz="1000">
                <a:solidFill>
                  <a:srgbClr val="000000"/>
                </a:solidFill>
                <a:latin typeface="Calibri"/>
                <a:ea typeface="Calibri"/>
                <a:cs typeface="Calibri"/>
                <a:sym typeface="Calibri"/>
              </a:rPr>
              <a:t>Pour chaque paire de valeurs, recopie la plus grande des deux valeurs sur la sortie.</a:t>
            </a:r>
            <a:endParaRPr sz="850">
              <a:latin typeface="Consolas"/>
              <a:ea typeface="Consolas"/>
              <a:cs typeface="Consolas"/>
              <a:sym typeface="Consolas"/>
            </a:endParaRPr>
          </a:p>
          <a:p>
            <a:pPr indent="0" lvl="0" marL="0" rtl="0" algn="l">
              <a:lnSpc>
                <a:spcPct val="115000"/>
              </a:lnSpc>
              <a:spcBef>
                <a:spcPts val="0"/>
              </a:spcBef>
              <a:spcAft>
                <a:spcPts val="0"/>
              </a:spcAft>
              <a:buClr>
                <a:srgbClr val="000000"/>
              </a:buClr>
              <a:buSzPts val="1100"/>
              <a:buFont typeface="Arial"/>
              <a:buNone/>
            </a:pPr>
            <a:r>
              <a:t/>
            </a:r>
            <a:endParaRPr sz="850">
              <a:latin typeface="Consolas"/>
              <a:ea typeface="Consolas"/>
              <a:cs typeface="Consolas"/>
              <a:sym typeface="Consolas"/>
            </a:endParaRPr>
          </a:p>
          <a:p>
            <a:pPr indent="0" lvl="0" marL="0" rtl="0" algn="l">
              <a:lnSpc>
                <a:spcPct val="115000"/>
              </a:lnSpc>
              <a:spcBef>
                <a:spcPts val="0"/>
              </a:spcBef>
              <a:spcAft>
                <a:spcPts val="0"/>
              </a:spcAft>
              <a:buClr>
                <a:srgbClr val="000000"/>
              </a:buClr>
              <a:buSzPts val="1100"/>
              <a:buFont typeface="Arial"/>
              <a:buNone/>
            </a:pPr>
            <a:r>
              <a:rPr lang="fr" sz="850">
                <a:solidFill>
                  <a:srgbClr val="000000"/>
                </a:solidFill>
                <a:latin typeface="Consolas"/>
                <a:ea typeface="Consolas"/>
                <a:cs typeface="Consolas"/>
                <a:sym typeface="Consolas"/>
              </a:rPr>
              <a:t>?: 3, 5		!: 5</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Clr>
                <a:srgbClr val="000000"/>
              </a:buClr>
              <a:buSzPts val="1100"/>
              <a:buFont typeface="Arial"/>
              <a:buNone/>
            </a:pPr>
            <a:r>
              <a:rPr lang="fr" sz="850">
                <a:solidFill>
                  <a:srgbClr val="000000"/>
                </a:solidFill>
                <a:latin typeface="Consolas"/>
                <a:ea typeface="Consolas"/>
                <a:cs typeface="Consolas"/>
                <a:sym typeface="Consolas"/>
              </a:rPr>
              <a:t>?: -4, -3	!: -3</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None/>
            </a:pPr>
            <a:r>
              <a:rPr lang="fr" sz="850">
                <a:solidFill>
                  <a:srgbClr val="000000"/>
                </a:solidFill>
                <a:latin typeface="Consolas"/>
                <a:ea typeface="Consolas"/>
                <a:cs typeface="Consolas"/>
                <a:sym typeface="Consolas"/>
              </a:rPr>
              <a:t>?: 5, 5		!: 5</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None/>
            </a:pPr>
            <a:r>
              <a:t/>
            </a:r>
            <a:endParaRPr sz="850">
              <a:latin typeface="Consolas"/>
              <a:ea typeface="Consolas"/>
              <a:cs typeface="Consolas"/>
              <a:sym typeface="Consolas"/>
            </a:endParaRPr>
          </a:p>
        </p:txBody>
      </p:sp>
      <p:sp>
        <p:nvSpPr>
          <p:cNvPr id="60" name="Google Shape;60;p14"/>
          <p:cNvSpPr txBox="1"/>
          <p:nvPr>
            <p:ph idx="4294967295" type="body"/>
          </p:nvPr>
        </p:nvSpPr>
        <p:spPr>
          <a:xfrm>
            <a:off x="4774000" y="2966650"/>
            <a:ext cx="2657700" cy="504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fr">
                <a:solidFill>
                  <a:schemeClr val="dk1"/>
                </a:solidFill>
                <a:highlight>
                  <a:schemeClr val="accent6"/>
                </a:highlight>
                <a:latin typeface="Lexend Light"/>
                <a:ea typeface="Lexend Light"/>
                <a:cs typeface="Lexend Light"/>
                <a:sym typeface="Lexend Light"/>
              </a:rPr>
              <a:t>→ 10 instructions</a:t>
            </a:r>
            <a:endParaRPr>
              <a:solidFill>
                <a:schemeClr val="dk1"/>
              </a:solidFill>
              <a:highlight>
                <a:schemeClr val="accent6"/>
              </a:highlight>
            </a:endParaRPr>
          </a:p>
        </p:txBody>
      </p:sp>
      <p:pic>
        <p:nvPicPr>
          <p:cNvPr id="61" name="Google Shape;61;p14"/>
          <p:cNvPicPr preferRelativeResize="0"/>
          <p:nvPr/>
        </p:nvPicPr>
        <p:blipFill>
          <a:blip r:embed="rId3">
            <a:alphaModFix/>
          </a:blip>
          <a:stretch>
            <a:fillRect/>
          </a:stretch>
        </p:blipFill>
        <p:spPr>
          <a:xfrm>
            <a:off x="4590549" y="0"/>
            <a:ext cx="2284981" cy="5143500"/>
          </a:xfrm>
          <a:prstGeom prst="rect">
            <a:avLst/>
          </a:prstGeom>
          <a:noFill/>
          <a:ln>
            <a:noFill/>
          </a:ln>
        </p:spPr>
      </p:pic>
      <p:pic>
        <p:nvPicPr>
          <p:cNvPr id="62" name="Google Shape;62;p14"/>
          <p:cNvPicPr preferRelativeResize="0"/>
          <p:nvPr/>
        </p:nvPicPr>
        <p:blipFill rotWithShape="1">
          <a:blip r:embed="rId4">
            <a:alphaModFix/>
          </a:blip>
          <a:srcRect b="2432" l="16344" r="24003" t="5791"/>
          <a:stretch/>
        </p:blipFill>
        <p:spPr>
          <a:xfrm>
            <a:off x="2497522" y="0"/>
            <a:ext cx="1880483" cy="5143500"/>
          </a:xfrm>
          <a:prstGeom prst="rect">
            <a:avLst/>
          </a:prstGeom>
          <a:noFill/>
          <a:ln>
            <a:noFill/>
          </a:ln>
        </p:spPr>
      </p:pic>
      <p:pic>
        <p:nvPicPr>
          <p:cNvPr id="63" name="Google Shape;63;p14"/>
          <p:cNvPicPr preferRelativeResize="0"/>
          <p:nvPr/>
        </p:nvPicPr>
        <p:blipFill rotWithShape="1">
          <a:blip r:embed="rId5">
            <a:alphaModFix/>
          </a:blip>
          <a:srcRect b="3766" l="10932" r="22811" t="3002"/>
          <a:stretch/>
        </p:blipFill>
        <p:spPr>
          <a:xfrm>
            <a:off x="7088075" y="0"/>
            <a:ext cx="2055935" cy="5143500"/>
          </a:xfrm>
          <a:prstGeom prst="rect">
            <a:avLst/>
          </a:prstGeom>
          <a:noFill/>
          <a:ln>
            <a:noFill/>
          </a:ln>
        </p:spPr>
      </p:pic>
      <p:pic>
        <p:nvPicPr>
          <p:cNvPr id="64" name="Google Shape;64;p14"/>
          <p:cNvPicPr preferRelativeResize="0"/>
          <p:nvPr/>
        </p:nvPicPr>
        <p:blipFill rotWithShape="1">
          <a:blip r:embed="rId6">
            <a:alphaModFix/>
          </a:blip>
          <a:srcRect b="9885" l="17127" r="35492" t="9611"/>
          <a:stretch/>
        </p:blipFill>
        <p:spPr>
          <a:xfrm>
            <a:off x="0" y="0"/>
            <a:ext cx="2284977" cy="51763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idx="1" type="body"/>
          </p:nvPr>
        </p:nvSpPr>
        <p:spPr>
          <a:xfrm>
            <a:off x="0" y="0"/>
            <a:ext cx="4450500" cy="5143500"/>
          </a:xfrm>
          <a:prstGeom prst="rect">
            <a:avLst/>
          </a:prstGeom>
        </p:spPr>
        <p:txBody>
          <a:bodyPr anchorCtr="0" anchor="t" bIns="91425" lIns="91425" spcFirstLastPara="1" rIns="91425" wrap="square" tIns="91425">
            <a:normAutofit fontScale="70000" lnSpcReduction="20000"/>
          </a:bodyPr>
          <a:lstStyle/>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[méthode - rigueur]</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Pour chaque =&gt; 1 JUMP inconditionnel</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Paire de valeurs =&gt; 2 instructions READ</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Recopie sur la sortie =&gt; 1 instruction WRITE</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Total 4 instructions. Indice : solvable en 10 instructions.</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[reformulation]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Comment, en 6 instructions, identifier la plus grande valeur ? Nous n'avons pas d'opérateur comparaison mis à part celui utilisé pour savoir si l'accumulateur est négatif ou nul. Comment relier le fait que l'accumulateur est négatif ou nul, au fait que deux nombres seraient identiques ou différents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[structuration]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J'ai besoin de comparer deux valeurs =&gt; Je dois utiliser au moins une mémoire et l'accumulateur (voir deux mémoires). Lire un nombre et le mémoriser. Lire un deuxième nombre et le mémoriser.</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[inférence - récupération]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Faire des liens avec les exercices précédents. Nous avons déjà utilisé le fait que deux nombres identiques ont une différence nulle dans l'exercice de l'Egalisateur. Penser au fait que lorsque deux nombres sont différents, leur différence X-Y est positive si X est plus grand que Y, négative si Y est plus grand que X. Calculer la différence des deux nombres. Si le résultat est négatif, afficher le deuxième nombre. Sinon afficher le premier nombre.</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[pensée latérale]</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Lire le challenge. Compter le nombre d’instructions. Nous avons une ligne de trop. Pour faire plus court, je peux peut-être n'utiliser qu'une seule mémoire et, après avoir effectué la soustraction, inverser la soustraction pour retrouver la valeur précédente si besoin.</a:t>
            </a:r>
            <a:endParaRPr>
              <a:latin typeface="Lexend Medium"/>
              <a:ea typeface="Lexend Medium"/>
              <a:cs typeface="Lexend Medium"/>
              <a:sym typeface="Lexend Medium"/>
            </a:endParaRPr>
          </a:p>
        </p:txBody>
      </p:sp>
      <p:sp>
        <p:nvSpPr>
          <p:cNvPr id="70" name="Google Shape;70;p15"/>
          <p:cNvSpPr txBox="1"/>
          <p:nvPr>
            <p:ph idx="2" type="body"/>
          </p:nvPr>
        </p:nvSpPr>
        <p:spPr>
          <a:xfrm>
            <a:off x="4572000" y="-125"/>
            <a:ext cx="4572000" cy="5143500"/>
          </a:xfrm>
          <a:prstGeom prst="rect">
            <a:avLst/>
          </a:prstGeom>
        </p:spPr>
        <p:txBody>
          <a:bodyPr anchorCtr="0" anchor="t" bIns="91425" lIns="91425" spcFirstLastPara="1" rIns="91425" wrap="square" tIns="91425">
            <a:normAutofit fontScale="70000" lnSpcReduction="10000"/>
          </a:bodyPr>
          <a:lstStyle/>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[induction - intériorisation]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Compte tenu de l'idée et de l'inférence ci-dessous, je met la première valeur en mémoire. Je lis la seconde valeur. Puis je soustrait la première à la seconde valeur (qui est toujours dans l'accumulateur). Je teste si le résultat est négatif (je ne peux pas tester autre chose).</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[monitoring]</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A ce niveau, je ne sais pas quoi écrire dans mon test, car, du fait que je suis dyslexique, je n'arrive pas à visualiser qui est le plus grand des deux. Je compte les instructions déjà utilisées, il en reste 2 disponibles.</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[récapitulation]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Mais une des deux instructions est (voir l'idée) d'ajouter la valeur en mémoire à l'accumulateur et l'autre est de lire ce qui avait en mémoire.</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[précision]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Je code ce qui précède et je réfléchis aux trois dernières instructions qui me manquent en regardant mon code.</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[autocontrôle]</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Après avoir codé, je vérifie que le code fait bien ce que je pensais qu'il devait faire avec l’historam ou bien en relisant dans ma tête.</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[introspection]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latin typeface="Lexend Medium"/>
                <a:ea typeface="Lexend Medium"/>
                <a:cs typeface="Lexend Medium"/>
                <a:sym typeface="Lexend Medium"/>
              </a:rPr>
              <a:t>Pour rédiger cette analyse, je repasse au ralenti les différentes étapes de résolution.</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t/>
            </a:r>
            <a:endParaRPr>
              <a:latin typeface="Lexend Medium"/>
              <a:ea typeface="Lexend Medium"/>
              <a:cs typeface="Lexend Medium"/>
              <a:sym typeface="Lexend Medium"/>
            </a:endParaRPr>
          </a:p>
          <a:p>
            <a:pPr indent="0" lvl="0" marL="0" rtl="0" algn="l">
              <a:spcBef>
                <a:spcPts val="0"/>
              </a:spcBef>
              <a:spcAft>
                <a:spcPts val="0"/>
              </a:spcAft>
              <a:buClr>
                <a:schemeClr val="dk1"/>
              </a:buClr>
              <a:buSzPct val="78571"/>
              <a:buFont typeface="Arial"/>
              <a:buNone/>
            </a:pPr>
            <a:r>
              <a:rPr lang="fr">
                <a:solidFill>
                  <a:schemeClr val="accent1"/>
                </a:solidFill>
                <a:latin typeface="Lexend Medium"/>
                <a:ea typeface="Lexend Medium"/>
                <a:cs typeface="Lexend Medium"/>
                <a:sym typeface="Lexend Medium"/>
              </a:rPr>
              <a:t>[transferts]</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Je me dis que cette analyse peut être étendue à tous les exercices et pourrait servir pour les élèves en difficulté à suivre mon raisonnement.</a:t>
            </a:r>
            <a:endParaRPr>
              <a:latin typeface="Lexend Medium"/>
              <a:ea typeface="Lexend Medium"/>
              <a:cs typeface="Lexend Medium"/>
              <a:sym typeface="Lexend Medium"/>
            </a:endParaRPr>
          </a:p>
        </p:txBody>
      </p:sp>
      <p:pic>
        <p:nvPicPr>
          <p:cNvPr id="71" name="Google Shape;71;p15"/>
          <p:cNvPicPr preferRelativeResize="0"/>
          <p:nvPr/>
        </p:nvPicPr>
        <p:blipFill>
          <a:blip r:embed="rId3">
            <a:alphaModFix/>
          </a:blip>
          <a:stretch>
            <a:fillRect/>
          </a:stretch>
        </p:blipFill>
        <p:spPr>
          <a:xfrm>
            <a:off x="1562349" y="579638"/>
            <a:ext cx="6019299" cy="3984225"/>
          </a:xfrm>
          <a:prstGeom prst="rect">
            <a:avLst/>
          </a:prstGeom>
          <a:noFill/>
          <a:ln cap="flat" cmpd="sng" w="228600">
            <a:solidFill>
              <a:srgbClr val="3F4049"/>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6"/>
          <p:cNvSpPr txBox="1"/>
          <p:nvPr>
            <p:ph idx="1" type="body"/>
          </p:nvPr>
        </p:nvSpPr>
        <p:spPr>
          <a:xfrm>
            <a:off x="0" y="-125"/>
            <a:ext cx="4450500" cy="5143500"/>
          </a:xfrm>
          <a:prstGeom prst="rect">
            <a:avLst/>
          </a:prstGeom>
        </p:spPr>
        <p:txBody>
          <a:bodyPr anchorCtr="0" anchor="t" bIns="91425" lIns="91425" spcFirstLastPara="1" rIns="91425" wrap="square" tIns="91425">
            <a:normAutofit fontScale="77500" lnSpcReduction="10000"/>
          </a:bodyPr>
          <a:lstStyle/>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[méthode - rigueur]</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Examiner tout. Explorer systématiquement les informations disponibles pour ne pas sauter ou oublier quelque chose d'important ou pour ne pas répéter une information. Être précis et exact dans le rassemblement des données.</a:t>
            </a:r>
            <a:endParaRPr>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Exemple : Prend le temps de bien lire l'énoncé. S'aide des exemples fournis.</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[reformulation]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Décrire, expliquer, résumer ce qui a été compris. Exemple : Est capable d'énoncer de manière intelligible l'exercice qu'il est en train de tenter de résoudre.</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[structuration]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Structurer sa tâche en étapes et en sous-étapes. </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[inférence - récupération]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Déduire logiquement une proposition en réalisant des liens avec des propositions préalables tenues pour vraies.</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Récupèrer de la mémoire long terme, les connaissances nécessaires à la réalisation de la tâche actuelle.</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[pensée latérale]</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Approcher le problème sous plusieurs angles au lieu de se concentrer sur une approche unique, lorsque celle-ci ne semble pas donner de résultats satisfaisants.</a:t>
            </a:r>
            <a:endParaRPr>
              <a:latin typeface="Lexend Medium"/>
              <a:ea typeface="Lexend Medium"/>
              <a:cs typeface="Lexend Medium"/>
              <a:sym typeface="Lexend Medium"/>
            </a:endParaRPr>
          </a:p>
        </p:txBody>
      </p:sp>
      <p:sp>
        <p:nvSpPr>
          <p:cNvPr id="77" name="Google Shape;77;p16"/>
          <p:cNvSpPr txBox="1"/>
          <p:nvPr>
            <p:ph idx="2" type="body"/>
          </p:nvPr>
        </p:nvSpPr>
        <p:spPr>
          <a:xfrm>
            <a:off x="4572000" y="-125"/>
            <a:ext cx="4572000" cy="5143500"/>
          </a:xfrm>
          <a:prstGeom prst="rect">
            <a:avLst/>
          </a:prstGeom>
        </p:spPr>
        <p:txBody>
          <a:bodyPr anchorCtr="0" anchor="t" bIns="91425" lIns="91425" spcFirstLastPara="1" rIns="91425" wrap="square" tIns="91425">
            <a:normAutofit fontScale="77500" lnSpcReduction="20000"/>
          </a:bodyPr>
          <a:lstStyle/>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[induction - intériorisation]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Tirer des conclusions générales. Remonte des faits aux lois ou aux règles. Travailler dans sa tête uniquement. A une bonne image mentale de ce qu'il s'agit de chercher ou de faire. Déplace les choses dans sa tête ou avec ses yeux.</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[monitoring]</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Contrôler l'efficacité des stratégies choisies et garder le but en tête. Exemple : Utilise systématiquement le débogueur avant de demander à l'enseignant si le code est correct.</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[récapitulation]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Vérifier, compter, inventorier ou résumer, tout ce à quoi j'ai pensé. Faire la synthèse avant de répondre. Exemple : Évite de proposer des solutions partiellement réfléchies. A envisagé tous les cas avant de prendre la parole pour proposer son idée.</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[précision]</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Faire attention à l'exactitude des éléments de réponse données.</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[autocontrôle]</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Comparer le résultat obtenu avec le but recherché.</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[introspection]</a:t>
            </a:r>
            <a:endParaRPr>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Faire l’effort d’analyser à posteriori l’action réalisée pour en tirer des leçons et maximiser ses apprentissages.</a:t>
            </a:r>
            <a:endParaRPr>
              <a:latin typeface="Lexend Medium"/>
              <a:ea typeface="Lexend Medium"/>
              <a:cs typeface="Lexend Medium"/>
              <a:sym typeface="Lexend Medium"/>
            </a:endParaRPr>
          </a:p>
          <a:p>
            <a:pPr indent="0" lvl="0" marL="0" rtl="0" algn="l">
              <a:spcBef>
                <a:spcPts val="0"/>
              </a:spcBef>
              <a:spcAft>
                <a:spcPts val="0"/>
              </a:spcAft>
              <a:buNone/>
            </a:pPr>
            <a:r>
              <a:t/>
            </a:r>
            <a:endParaRPr>
              <a:latin typeface="Lexend Medium"/>
              <a:ea typeface="Lexend Medium"/>
              <a:cs typeface="Lexend Medium"/>
              <a:sym typeface="Lexend Medium"/>
            </a:endParaRPr>
          </a:p>
          <a:p>
            <a:pPr indent="0" lvl="0" marL="0" rtl="0" algn="l">
              <a:spcBef>
                <a:spcPts val="0"/>
              </a:spcBef>
              <a:spcAft>
                <a:spcPts val="0"/>
              </a:spcAft>
              <a:buNone/>
            </a:pPr>
            <a:r>
              <a:rPr lang="fr">
                <a:solidFill>
                  <a:schemeClr val="accent1"/>
                </a:solidFill>
                <a:latin typeface="Lexend Medium"/>
                <a:ea typeface="Lexend Medium"/>
                <a:cs typeface="Lexend Medium"/>
                <a:sym typeface="Lexend Medium"/>
              </a:rPr>
              <a:t>[transferts]</a:t>
            </a:r>
            <a:endParaRPr>
              <a:solidFill>
                <a:schemeClr val="accent1"/>
              </a:solidFill>
              <a:latin typeface="Lexend Medium"/>
              <a:ea typeface="Lexend Medium"/>
              <a:cs typeface="Lexend Medium"/>
              <a:sym typeface="Lexend Medium"/>
            </a:endParaRPr>
          </a:p>
          <a:p>
            <a:pPr indent="0" lvl="0" marL="0" rtl="0" algn="l">
              <a:spcBef>
                <a:spcPts val="0"/>
              </a:spcBef>
              <a:spcAft>
                <a:spcPts val="0"/>
              </a:spcAft>
              <a:buNone/>
            </a:pPr>
            <a:r>
              <a:rPr lang="fr">
                <a:latin typeface="Lexend Medium"/>
                <a:ea typeface="Lexend Medium"/>
                <a:cs typeface="Lexend Medium"/>
                <a:sym typeface="Lexend Medium"/>
              </a:rPr>
              <a:t>Envisager l'application à d'autres contextes des apprentissages réalisés.</a:t>
            </a:r>
            <a:endParaRPr>
              <a:latin typeface="Lexend Medium"/>
              <a:ea typeface="Lexend Medium"/>
              <a:cs typeface="Lexend Medium"/>
              <a:sym typeface="Lexend Medium"/>
            </a:endParaRPr>
          </a:p>
        </p:txBody>
      </p:sp>
      <p:pic>
        <p:nvPicPr>
          <p:cNvPr id="78" name="Google Shape;78;p16"/>
          <p:cNvPicPr preferRelativeResize="0"/>
          <p:nvPr/>
        </p:nvPicPr>
        <p:blipFill>
          <a:blip r:embed="rId3">
            <a:alphaModFix/>
          </a:blip>
          <a:stretch>
            <a:fillRect/>
          </a:stretch>
        </p:blipFill>
        <p:spPr>
          <a:xfrm>
            <a:off x="3352800" y="1762000"/>
            <a:ext cx="2438400" cy="1619250"/>
          </a:xfrm>
          <a:prstGeom prst="rect">
            <a:avLst/>
          </a:prstGeom>
          <a:noFill/>
          <a:ln cap="flat" cmpd="sng" w="228600">
            <a:solidFill>
              <a:srgbClr val="21718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7"/>
          <p:cNvSpPr txBox="1"/>
          <p:nvPr/>
        </p:nvSpPr>
        <p:spPr>
          <a:xfrm>
            <a:off x="3888775" y="288075"/>
            <a:ext cx="3205500" cy="2146200"/>
          </a:xfrm>
          <a:prstGeom prst="rect">
            <a:avLst/>
          </a:prstGeom>
          <a:noFill/>
          <a:ln cap="flat" cmpd="sng" w="76200">
            <a:solidFill>
              <a:srgbClr val="FF0000"/>
            </a:solidFill>
            <a:prstDash val="solid"/>
            <a:round/>
            <a:headEnd len="sm" w="sm" type="none"/>
            <a:tailEnd len="sm" w="sm" type="none"/>
          </a:ln>
        </p:spPr>
        <p:txBody>
          <a:bodyPr anchorCtr="0" anchor="t" bIns="90000" lIns="91425" spcFirstLastPara="1" rIns="91425" wrap="square" tIns="91425">
            <a:spAutoFit/>
          </a:bodyPr>
          <a:lstStyle/>
          <a:p>
            <a:pPr indent="0" lvl="0" marL="0" rtl="0" algn="ctr">
              <a:lnSpc>
                <a:spcPct val="115000"/>
              </a:lnSpc>
              <a:spcBef>
                <a:spcPts val="0"/>
              </a:spcBef>
              <a:spcAft>
                <a:spcPts val="0"/>
              </a:spcAft>
              <a:buClr>
                <a:srgbClr val="000000"/>
              </a:buClr>
              <a:buSzPts val="1100"/>
              <a:buFont typeface="Arial"/>
              <a:buNone/>
            </a:pPr>
            <a:r>
              <a:rPr b="1" lang="fr" sz="2400">
                <a:solidFill>
                  <a:srgbClr val="FF0000"/>
                </a:solidFill>
                <a:latin typeface="Calibri"/>
                <a:ea typeface="Calibri"/>
                <a:cs typeface="Calibri"/>
                <a:sym typeface="Calibri"/>
              </a:rPr>
              <a:t>10110</a:t>
            </a:r>
            <a:endParaRPr b="1" sz="2400">
              <a:solidFill>
                <a:srgbClr val="FF0000"/>
              </a:solidFill>
              <a:latin typeface="Calibri"/>
              <a:ea typeface="Calibri"/>
              <a:cs typeface="Calibri"/>
              <a:sym typeface="Calibri"/>
            </a:endParaRPr>
          </a:p>
          <a:p>
            <a:pPr indent="0" lvl="0" marL="0" rtl="0" algn="ctr">
              <a:lnSpc>
                <a:spcPct val="115000"/>
              </a:lnSpc>
              <a:spcBef>
                <a:spcPts val="0"/>
              </a:spcBef>
              <a:spcAft>
                <a:spcPts val="0"/>
              </a:spcAft>
              <a:buClr>
                <a:srgbClr val="000000"/>
              </a:buClr>
              <a:buSzPts val="1100"/>
              <a:buFont typeface="Arial"/>
              <a:buNone/>
            </a:pPr>
            <a:r>
              <a:rPr b="1" lang="fr" sz="1200">
                <a:solidFill>
                  <a:srgbClr val="FF0000"/>
                </a:solidFill>
                <a:latin typeface="Calibri"/>
                <a:ea typeface="Calibri"/>
                <a:cs typeface="Calibri"/>
                <a:sym typeface="Calibri"/>
              </a:rPr>
              <a:t>Positiveur</a:t>
            </a:r>
            <a:endParaRPr b="1" sz="1200">
              <a:solidFill>
                <a:srgbClr val="FF0000"/>
              </a:solidFill>
              <a:latin typeface="Calibri"/>
              <a:ea typeface="Calibri"/>
              <a:cs typeface="Calibri"/>
              <a:sym typeface="Calibri"/>
            </a:endParaRPr>
          </a:p>
          <a:p>
            <a:pPr indent="0" lvl="0" marL="0" rtl="0" algn="l">
              <a:lnSpc>
                <a:spcPct val="115000"/>
              </a:lnSpc>
              <a:spcBef>
                <a:spcPts val="0"/>
              </a:spcBef>
              <a:spcAft>
                <a:spcPts val="0"/>
              </a:spcAft>
              <a:buClr>
                <a:srgbClr val="000000"/>
              </a:buClr>
              <a:buSzPts val="1100"/>
              <a:buFont typeface="Arial"/>
              <a:buNone/>
            </a:pPr>
            <a:br>
              <a:rPr lang="fr" sz="1200">
                <a:solidFill>
                  <a:srgbClr val="000000"/>
                </a:solidFill>
                <a:latin typeface="Calibri"/>
                <a:ea typeface="Calibri"/>
                <a:cs typeface="Calibri"/>
                <a:sym typeface="Calibri"/>
              </a:rPr>
            </a:br>
            <a:r>
              <a:rPr lang="fr" sz="1000">
                <a:solidFill>
                  <a:srgbClr val="000000"/>
                </a:solidFill>
                <a:latin typeface="Calibri"/>
                <a:ea typeface="Calibri"/>
                <a:cs typeface="Calibri"/>
                <a:sym typeface="Calibri"/>
              </a:rPr>
              <a:t>Pour chaque valeur, si elle est positive recopie-la directement sur la sortie, sinon retire-lui d’abord son signe. </a:t>
            </a:r>
            <a:endParaRPr sz="1000">
              <a:solidFill>
                <a:srgbClr val="000000"/>
              </a:solidFill>
              <a:latin typeface="Calibri"/>
              <a:ea typeface="Calibri"/>
              <a:cs typeface="Calibri"/>
              <a:sym typeface="Calibri"/>
            </a:endParaRPr>
          </a:p>
          <a:p>
            <a:pPr indent="0" lvl="0" marL="0" rtl="0" algn="l">
              <a:lnSpc>
                <a:spcPct val="115000"/>
              </a:lnSpc>
              <a:spcBef>
                <a:spcPts val="0"/>
              </a:spcBef>
              <a:spcAft>
                <a:spcPts val="0"/>
              </a:spcAft>
              <a:buClr>
                <a:srgbClr val="000000"/>
              </a:buClr>
              <a:buSzPts val="1100"/>
              <a:buFont typeface="Arial"/>
              <a:buNone/>
            </a:pPr>
            <a:r>
              <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Clr>
                <a:srgbClr val="000000"/>
              </a:buClr>
              <a:buSzPts val="1100"/>
              <a:buFont typeface="Arial"/>
              <a:buNone/>
            </a:pPr>
            <a:r>
              <a:rPr lang="fr" sz="850">
                <a:solidFill>
                  <a:srgbClr val="000000"/>
                </a:solidFill>
                <a:latin typeface="Consolas"/>
                <a:ea typeface="Consolas"/>
                <a:cs typeface="Consolas"/>
                <a:sym typeface="Consolas"/>
              </a:rPr>
              <a:t>?: 5	!: 5</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Clr>
                <a:srgbClr val="000000"/>
              </a:buClr>
              <a:buSzPts val="1100"/>
              <a:buFont typeface="Arial"/>
              <a:buNone/>
            </a:pPr>
            <a:r>
              <a:rPr lang="fr" sz="850">
                <a:solidFill>
                  <a:srgbClr val="000000"/>
                </a:solidFill>
                <a:latin typeface="Consolas"/>
                <a:ea typeface="Consolas"/>
                <a:cs typeface="Consolas"/>
                <a:sym typeface="Consolas"/>
              </a:rPr>
              <a:t>?: -4	!: 4</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None/>
            </a:pPr>
            <a:r>
              <a:rPr lang="fr" sz="850">
                <a:solidFill>
                  <a:srgbClr val="000000"/>
                </a:solidFill>
                <a:latin typeface="Consolas"/>
                <a:ea typeface="Consolas"/>
                <a:cs typeface="Consolas"/>
                <a:sym typeface="Consolas"/>
              </a:rPr>
              <a:t>?: 0	!: 0</a:t>
            </a:r>
            <a:endParaRPr b="1" sz="2400">
              <a:latin typeface="Calibri"/>
              <a:ea typeface="Calibri"/>
              <a:cs typeface="Calibri"/>
              <a:sym typeface="Calibri"/>
            </a:endParaRPr>
          </a:p>
        </p:txBody>
      </p:sp>
      <p:sp>
        <p:nvSpPr>
          <p:cNvPr id="84" name="Google Shape;84;p17"/>
          <p:cNvSpPr txBox="1"/>
          <p:nvPr>
            <p:ph idx="4294967295" type="body"/>
          </p:nvPr>
        </p:nvSpPr>
        <p:spPr>
          <a:xfrm>
            <a:off x="5805775" y="1790125"/>
            <a:ext cx="2657700" cy="504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fr">
                <a:solidFill>
                  <a:schemeClr val="dk1"/>
                </a:solidFill>
                <a:highlight>
                  <a:schemeClr val="accent6"/>
                </a:highlight>
                <a:latin typeface="Lexend Light"/>
                <a:ea typeface="Lexend Light"/>
                <a:cs typeface="Lexend Light"/>
                <a:sym typeface="Lexend Light"/>
              </a:rPr>
              <a:t>→ 8 instructions</a:t>
            </a:r>
            <a:endParaRPr>
              <a:solidFill>
                <a:schemeClr val="dk1"/>
              </a:solidFill>
              <a:highlight>
                <a:schemeClr val="accent6"/>
              </a:highlight>
            </a:endParaRPr>
          </a:p>
        </p:txBody>
      </p:sp>
      <p:sp>
        <p:nvSpPr>
          <p:cNvPr id="85" name="Google Shape;85;p17"/>
          <p:cNvSpPr txBox="1"/>
          <p:nvPr/>
        </p:nvSpPr>
        <p:spPr>
          <a:xfrm>
            <a:off x="3888775" y="2628875"/>
            <a:ext cx="5152500" cy="235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a:solidFill>
                  <a:schemeClr val="dk2"/>
                </a:solidFill>
              </a:rPr>
              <a:t>● Lire l'énoncé.</a:t>
            </a:r>
            <a:endParaRPr>
              <a:solidFill>
                <a:schemeClr val="dk2"/>
              </a:solidFill>
            </a:endParaRPr>
          </a:p>
          <a:p>
            <a:pPr indent="0" lvl="0" marL="0" rtl="0" algn="l">
              <a:spcBef>
                <a:spcPts val="0"/>
              </a:spcBef>
              <a:spcAft>
                <a:spcPts val="0"/>
              </a:spcAft>
              <a:buClr>
                <a:schemeClr val="dk1"/>
              </a:buClr>
              <a:buSzPts val="1100"/>
              <a:buFont typeface="Arial"/>
              <a:buNone/>
            </a:pPr>
            <a:r>
              <a:rPr lang="fr">
                <a:solidFill>
                  <a:schemeClr val="dk2"/>
                </a:solidFill>
              </a:rPr>
              <a:t>● Faire le lien avec l'exercice précédent Distanciateur pour inverser le signe d'un nombre, il suffit de le soustraire à zéro.</a:t>
            </a:r>
            <a:endParaRPr>
              <a:solidFill>
                <a:schemeClr val="dk2"/>
              </a:solidFill>
            </a:endParaRPr>
          </a:p>
          <a:p>
            <a:pPr indent="0" lvl="0" marL="0" rtl="0" algn="l">
              <a:spcBef>
                <a:spcPts val="0"/>
              </a:spcBef>
              <a:spcAft>
                <a:spcPts val="0"/>
              </a:spcAft>
              <a:buClr>
                <a:schemeClr val="dk1"/>
              </a:buClr>
              <a:buSzPts val="1100"/>
              <a:buFont typeface="Arial"/>
              <a:buNone/>
            </a:pPr>
            <a:r>
              <a:rPr lang="fr">
                <a:solidFill>
                  <a:schemeClr val="dk2"/>
                </a:solidFill>
              </a:rPr>
              <a:t>● Lire un nombre.</a:t>
            </a:r>
            <a:endParaRPr>
              <a:solidFill>
                <a:schemeClr val="dk2"/>
              </a:solidFill>
            </a:endParaRPr>
          </a:p>
          <a:p>
            <a:pPr indent="0" lvl="0" marL="0" rtl="0" algn="l">
              <a:spcBef>
                <a:spcPts val="0"/>
              </a:spcBef>
              <a:spcAft>
                <a:spcPts val="0"/>
              </a:spcAft>
              <a:buClr>
                <a:schemeClr val="dk1"/>
              </a:buClr>
              <a:buSzPts val="1100"/>
              <a:buFont typeface="Arial"/>
              <a:buNone/>
            </a:pPr>
            <a:r>
              <a:rPr lang="fr">
                <a:solidFill>
                  <a:schemeClr val="dk2"/>
                </a:solidFill>
              </a:rPr>
              <a:t>● S'il est négatif, mémoriser ce nombre, puis le soustraire de zéro pour inverser son signe.</a:t>
            </a:r>
            <a:endParaRPr>
              <a:solidFill>
                <a:schemeClr val="dk2"/>
              </a:solidFill>
            </a:endParaRPr>
          </a:p>
          <a:p>
            <a:pPr indent="0" lvl="0" marL="0" rtl="0" algn="l">
              <a:spcBef>
                <a:spcPts val="0"/>
              </a:spcBef>
              <a:spcAft>
                <a:spcPts val="0"/>
              </a:spcAft>
              <a:buClr>
                <a:schemeClr val="dk1"/>
              </a:buClr>
              <a:buSzPts val="1100"/>
              <a:buFont typeface="Arial"/>
              <a:buNone/>
            </a:pPr>
            <a:r>
              <a:rPr lang="fr">
                <a:solidFill>
                  <a:schemeClr val="dk2"/>
                </a:solidFill>
              </a:rPr>
              <a:t>● Afficher le résultat sur la sortie.</a:t>
            </a:r>
            <a:endParaRPr>
              <a:solidFill>
                <a:schemeClr val="dk2"/>
              </a:solidFill>
            </a:endParaRPr>
          </a:p>
          <a:p>
            <a:pPr indent="0" lvl="0" marL="0" rtl="0" algn="l">
              <a:spcBef>
                <a:spcPts val="0"/>
              </a:spcBef>
              <a:spcAft>
                <a:spcPts val="0"/>
              </a:spcAft>
              <a:buClr>
                <a:schemeClr val="dk1"/>
              </a:buClr>
              <a:buSzPts val="1100"/>
              <a:buFont typeface="Arial"/>
              <a:buNone/>
            </a:pPr>
            <a:r>
              <a:rPr lang="fr">
                <a:solidFill>
                  <a:schemeClr val="dk2"/>
                </a:solidFill>
              </a:rPr>
              <a:t>● Recommencer.</a:t>
            </a:r>
            <a:endParaRPr>
              <a:solidFill>
                <a:schemeClr val="dk2"/>
              </a:solidFill>
            </a:endParaRPr>
          </a:p>
          <a:p>
            <a:pPr indent="0" lvl="0" marL="0" rtl="0" algn="l">
              <a:spcBef>
                <a:spcPts val="0"/>
              </a:spcBef>
              <a:spcAft>
                <a:spcPts val="0"/>
              </a:spcAft>
              <a:buClr>
                <a:schemeClr val="dk1"/>
              </a:buClr>
              <a:buSzPts val="1100"/>
              <a:buFont typeface="Arial"/>
              <a:buNone/>
            </a:pPr>
            <a:r>
              <a:rPr lang="fr">
                <a:solidFill>
                  <a:schemeClr val="dk2"/>
                </a:solidFill>
              </a:rPr>
              <a:t>● Lire le challenge.</a:t>
            </a:r>
            <a:endParaRPr>
              <a:solidFill>
                <a:schemeClr val="dk2"/>
              </a:solidFill>
            </a:endParaRPr>
          </a:p>
          <a:p>
            <a:pPr indent="0" lvl="0" marL="0" rtl="0" algn="l">
              <a:spcBef>
                <a:spcPts val="0"/>
              </a:spcBef>
              <a:spcAft>
                <a:spcPts val="0"/>
              </a:spcAft>
              <a:buClr>
                <a:schemeClr val="dk1"/>
              </a:buClr>
              <a:buSzPts val="1100"/>
              <a:buFont typeface="Arial"/>
              <a:buNone/>
            </a:pPr>
            <a:r>
              <a:rPr lang="fr">
                <a:solidFill>
                  <a:schemeClr val="dk2"/>
                </a:solidFill>
              </a:rPr>
              <a:t>● Le code fait actuellement bien 8 instructions de long.</a:t>
            </a:r>
            <a:endParaRPr>
              <a:solidFill>
                <a:schemeClr val="dk2"/>
              </a:solidFill>
            </a:endParaRPr>
          </a:p>
          <a:p>
            <a:pPr indent="0" lvl="0" marL="0" rtl="0" algn="l">
              <a:spcBef>
                <a:spcPts val="0"/>
              </a:spcBef>
              <a:spcAft>
                <a:spcPts val="0"/>
              </a:spcAft>
              <a:buNone/>
            </a:pPr>
            <a:r>
              <a:t/>
            </a:r>
            <a:endParaRPr>
              <a:solidFill>
                <a:schemeClr val="dk2"/>
              </a:solidFill>
            </a:endParaRPr>
          </a:p>
        </p:txBody>
      </p:sp>
      <p:pic>
        <p:nvPicPr>
          <p:cNvPr id="86" name="Google Shape;86;p17"/>
          <p:cNvPicPr preferRelativeResize="0"/>
          <p:nvPr/>
        </p:nvPicPr>
        <p:blipFill rotWithShape="1">
          <a:blip r:embed="rId3">
            <a:alphaModFix/>
          </a:blip>
          <a:srcRect b="1537" l="9866" r="14058" t="2979"/>
          <a:stretch/>
        </p:blipFill>
        <p:spPr>
          <a:xfrm>
            <a:off x="0" y="0"/>
            <a:ext cx="2304900" cy="5143500"/>
          </a:xfrm>
          <a:prstGeom prst="rect">
            <a:avLst/>
          </a:prstGeom>
          <a:noFill/>
          <a:ln>
            <a:noFill/>
          </a:ln>
        </p:spPr>
      </p:pic>
      <p:pic>
        <p:nvPicPr>
          <p:cNvPr id="87" name="Google Shape;87;p17"/>
          <p:cNvPicPr preferRelativeResize="0"/>
          <p:nvPr/>
        </p:nvPicPr>
        <p:blipFill rotWithShape="1">
          <a:blip r:embed="rId4">
            <a:alphaModFix/>
          </a:blip>
          <a:srcRect b="9177" l="13908" r="11151" t="6242"/>
          <a:stretch/>
        </p:blipFill>
        <p:spPr>
          <a:xfrm>
            <a:off x="4431675" y="201413"/>
            <a:ext cx="2364901" cy="4740675"/>
          </a:xfrm>
          <a:prstGeom prst="rect">
            <a:avLst/>
          </a:prstGeom>
          <a:noFill/>
          <a:ln>
            <a:noFill/>
          </a:ln>
        </p:spPr>
      </p:pic>
      <p:pic>
        <p:nvPicPr>
          <p:cNvPr id="88" name="Google Shape;88;p17"/>
          <p:cNvPicPr preferRelativeResize="0"/>
          <p:nvPr/>
        </p:nvPicPr>
        <p:blipFill>
          <a:blip r:embed="rId5">
            <a:alphaModFix/>
          </a:blip>
          <a:stretch>
            <a:fillRect/>
          </a:stretch>
        </p:blipFill>
        <p:spPr>
          <a:xfrm>
            <a:off x="2304900" y="0"/>
            <a:ext cx="2179872" cy="5143500"/>
          </a:xfrm>
          <a:prstGeom prst="rect">
            <a:avLst/>
          </a:prstGeom>
          <a:noFill/>
          <a:ln>
            <a:noFill/>
          </a:ln>
        </p:spPr>
      </p:pic>
      <p:pic>
        <p:nvPicPr>
          <p:cNvPr id="89" name="Google Shape;89;p17"/>
          <p:cNvPicPr preferRelativeResize="0"/>
          <p:nvPr/>
        </p:nvPicPr>
        <p:blipFill rotWithShape="1">
          <a:blip r:embed="rId6">
            <a:alphaModFix/>
          </a:blip>
          <a:srcRect b="1555" l="12140" r="18961" t="3024"/>
          <a:stretch/>
        </p:blipFill>
        <p:spPr>
          <a:xfrm>
            <a:off x="6714575" y="386250"/>
            <a:ext cx="2429426" cy="44863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id="94" name="Google Shape;94;p18" title="Web 1920 – 1@2x.png"/>
          <p:cNvPicPr preferRelativeResize="0"/>
          <p:nvPr/>
        </p:nvPicPr>
        <p:blipFill>
          <a:blip r:embed="rId3">
            <a:alphaModFix/>
          </a:blip>
          <a:stretch>
            <a:fillRect/>
          </a:stretch>
        </p:blipFill>
        <p:spPr>
          <a:xfrm>
            <a:off x="2219325" y="0"/>
            <a:ext cx="6924675" cy="5143500"/>
          </a:xfrm>
          <a:prstGeom prst="rect">
            <a:avLst/>
          </a:prstGeom>
          <a:noFill/>
          <a:ln>
            <a:noFill/>
          </a:ln>
        </p:spPr>
      </p:pic>
      <p:pic>
        <p:nvPicPr>
          <p:cNvPr descr="Code Is Art - Binary&quot; Poster for Sale by ClassyGeek1 | Redbubble" id="95" name="Google Shape;95;p18"/>
          <p:cNvPicPr preferRelativeResize="0"/>
          <p:nvPr/>
        </p:nvPicPr>
        <p:blipFill>
          <a:blip r:embed="rId4">
            <a:alphaModFix/>
          </a:blip>
          <a:stretch>
            <a:fillRect/>
          </a:stretch>
        </p:blipFill>
        <p:spPr>
          <a:xfrm>
            <a:off x="0" y="0"/>
            <a:ext cx="5143500" cy="5143500"/>
          </a:xfrm>
          <a:prstGeom prst="rect">
            <a:avLst/>
          </a:prstGeom>
          <a:noFill/>
          <a:ln>
            <a:noFill/>
          </a:ln>
        </p:spPr>
      </p:pic>
      <p:sp>
        <p:nvSpPr>
          <p:cNvPr id="96" name="Google Shape;96;p18"/>
          <p:cNvSpPr/>
          <p:nvPr/>
        </p:nvSpPr>
        <p:spPr>
          <a:xfrm>
            <a:off x="0" y="14675"/>
            <a:ext cx="1032600" cy="2411400"/>
          </a:xfrm>
          <a:prstGeom prst="rect">
            <a:avLst/>
          </a:prstGeom>
          <a:solidFill>
            <a:srgbClr val="00FF00"/>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7" name="Google Shape;97;p18"/>
          <p:cNvSpPr/>
          <p:nvPr/>
        </p:nvSpPr>
        <p:spPr>
          <a:xfrm>
            <a:off x="6946700" y="1774775"/>
            <a:ext cx="2197200" cy="651300"/>
          </a:xfrm>
          <a:prstGeom prst="rect">
            <a:avLst/>
          </a:prstGeom>
          <a:solidFill>
            <a:srgbClr val="FF0000"/>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descr="Code is poetry&quot; Poster for Sale by CobzarencuR | Redbubble" id="98" name="Google Shape;98;p18"/>
          <p:cNvPicPr preferRelativeResize="0"/>
          <p:nvPr/>
        </p:nvPicPr>
        <p:blipFill rotWithShape="1">
          <a:blip r:embed="rId5">
            <a:alphaModFix/>
          </a:blip>
          <a:srcRect b="14485" l="10079" r="11049" t="13876"/>
          <a:stretch/>
        </p:blipFill>
        <p:spPr>
          <a:xfrm>
            <a:off x="4904975" y="2501313"/>
            <a:ext cx="1795350" cy="2173775"/>
          </a:xfrm>
          <a:prstGeom prst="rect">
            <a:avLst/>
          </a:prstGeom>
          <a:noFill/>
          <a:ln cap="flat" cmpd="sng" w="9525">
            <a:solidFill>
              <a:schemeClr val="accent2"/>
            </a:solidFill>
            <a:prstDash val="solid"/>
            <a:round/>
            <a:headEnd len="sm" w="sm" type="none"/>
            <a:tailEnd len="sm" w="sm" type="none"/>
          </a:ln>
        </p:spPr>
      </p:pic>
      <p:sp>
        <p:nvSpPr>
          <p:cNvPr id="99" name="Google Shape;99;p18"/>
          <p:cNvSpPr/>
          <p:nvPr/>
        </p:nvSpPr>
        <p:spPr>
          <a:xfrm>
            <a:off x="1032600" y="1774775"/>
            <a:ext cx="4532100" cy="651300"/>
          </a:xfrm>
          <a:prstGeom prst="rect">
            <a:avLst/>
          </a:prstGeom>
          <a:solidFill>
            <a:srgbClr val="FFFF00"/>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 name="Google Shape;100;p18"/>
          <p:cNvSpPr/>
          <p:nvPr/>
        </p:nvSpPr>
        <p:spPr>
          <a:xfrm>
            <a:off x="0" y="2426075"/>
            <a:ext cx="9144000" cy="2691000"/>
          </a:xfrm>
          <a:prstGeom prst="rect">
            <a:avLst/>
          </a:prstGeom>
          <a:solidFill>
            <a:schemeClr val="accent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1" name="Google Shape;101;p18"/>
          <p:cNvSpPr txBox="1"/>
          <p:nvPr/>
        </p:nvSpPr>
        <p:spPr>
          <a:xfrm>
            <a:off x="325650" y="2474900"/>
            <a:ext cx="8492700" cy="2226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9000">
                <a:solidFill>
                  <a:schemeClr val="lt1"/>
                </a:solidFill>
                <a:latin typeface="Playfair Display"/>
                <a:ea typeface="Playfair Display"/>
                <a:cs typeface="Playfair Display"/>
                <a:sym typeface="Playfair Display"/>
              </a:rPr>
              <a:t>What </a:t>
            </a:r>
            <a:r>
              <a:rPr i="1" lang="fr" sz="9000">
                <a:solidFill>
                  <a:schemeClr val="lt1"/>
                </a:solidFill>
                <a:latin typeface="Playfair Display"/>
                <a:ea typeface="Playfair Display"/>
                <a:cs typeface="Playfair Display"/>
                <a:sym typeface="Playfair Display"/>
              </a:rPr>
              <a:t>is</a:t>
            </a:r>
            <a:r>
              <a:rPr lang="fr" sz="9000">
                <a:solidFill>
                  <a:schemeClr val="lt1"/>
                </a:solidFill>
                <a:latin typeface="Playfair Display"/>
                <a:ea typeface="Playfair Display"/>
                <a:cs typeface="Playfair Display"/>
                <a:sym typeface="Playfair Display"/>
              </a:rPr>
              <a:t> Code ?</a:t>
            </a:r>
            <a:endParaRPr sz="9000">
              <a:solidFill>
                <a:schemeClr val="lt1"/>
              </a:solidFill>
              <a:latin typeface="Playfair Display"/>
              <a:ea typeface="Playfair Display"/>
              <a:cs typeface="Playfair Display"/>
              <a:sym typeface="Playfair Display"/>
            </a:endParaRPr>
          </a:p>
        </p:txBody>
      </p:sp>
      <p:pic>
        <p:nvPicPr>
          <p:cNvPr descr="CODE IS POETRY&quot; Sticker for Sale by officegeekshop | Redbubble" id="102" name="Google Shape;102;p18"/>
          <p:cNvPicPr preferRelativeResize="0"/>
          <p:nvPr/>
        </p:nvPicPr>
        <p:blipFill rotWithShape="1">
          <a:blip r:embed="rId6">
            <a:alphaModFix/>
          </a:blip>
          <a:srcRect b="29067" l="11969" r="12227" t="28670"/>
          <a:stretch/>
        </p:blipFill>
        <p:spPr>
          <a:xfrm>
            <a:off x="4904975" y="321334"/>
            <a:ext cx="2041775" cy="1138416"/>
          </a:xfrm>
          <a:prstGeom prst="rect">
            <a:avLst/>
          </a:prstGeom>
          <a:noFill/>
          <a:ln>
            <a:noFill/>
          </a:ln>
        </p:spPr>
      </p:pic>
      <p:sp>
        <p:nvSpPr>
          <p:cNvPr id="103" name="Google Shape;103;p18"/>
          <p:cNvSpPr/>
          <p:nvPr/>
        </p:nvSpPr>
        <p:spPr>
          <a:xfrm>
            <a:off x="1032600" y="14675"/>
            <a:ext cx="8111400" cy="959400"/>
          </a:xfrm>
          <a:prstGeom prst="rect">
            <a:avLst/>
          </a:prstGeom>
          <a:solidFill>
            <a:srgbClr val="FF9900"/>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 name="Google Shape;104;p18"/>
          <p:cNvSpPr/>
          <p:nvPr/>
        </p:nvSpPr>
        <p:spPr>
          <a:xfrm>
            <a:off x="4218500" y="973800"/>
            <a:ext cx="1346400" cy="800700"/>
          </a:xfrm>
          <a:prstGeom prst="rect">
            <a:avLst/>
          </a:prstGeom>
          <a:solidFill>
            <a:srgbClr val="9900FF"/>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5" name="Google Shape;105;p18"/>
          <p:cNvSpPr/>
          <p:nvPr/>
        </p:nvSpPr>
        <p:spPr>
          <a:xfrm>
            <a:off x="6946750" y="973950"/>
            <a:ext cx="2197200" cy="800700"/>
          </a:xfrm>
          <a:prstGeom prst="rect">
            <a:avLst/>
          </a:pr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6" name="Google Shape;106;p18"/>
          <p:cNvSpPr/>
          <p:nvPr/>
        </p:nvSpPr>
        <p:spPr>
          <a:xfrm>
            <a:off x="5564900" y="973950"/>
            <a:ext cx="1381800" cy="1452000"/>
          </a:xfrm>
          <a:prstGeom prst="rect">
            <a:avLst/>
          </a:prstGeom>
          <a:solidFill>
            <a:srgbClr val="00FFFF"/>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10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6"/>
                                        </p:tgtEl>
                                      </p:cBhvr>
                                    </p:animEffect>
                                    <p:set>
                                      <p:cBhvr>
                                        <p:cTn dur="1" fill="hold">
                                          <p:stCondLst>
                                            <p:cond delay="1000"/>
                                          </p:stCondLst>
                                        </p:cTn>
                                        <p:tgtEl>
                                          <p:spTgt spid="9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3"/>
                                        </p:tgtEl>
                                      </p:cBhvr>
                                    </p:animEffect>
                                    <p:set>
                                      <p:cBhvr>
                                        <p:cTn dur="1" fill="hold">
                                          <p:stCondLst>
                                            <p:cond delay="1000"/>
                                          </p:stCondLst>
                                        </p:cTn>
                                        <p:tgtEl>
                                          <p:spTgt spid="10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7"/>
                                        </p:tgtEl>
                                      </p:cBhvr>
                                    </p:animEffect>
                                    <p:set>
                                      <p:cBhvr>
                                        <p:cTn dur="1" fill="hold">
                                          <p:stCondLst>
                                            <p:cond delay="1000"/>
                                          </p:stCondLst>
                                        </p:cTn>
                                        <p:tgtEl>
                                          <p:spTgt spid="97"/>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4"/>
                                        </p:tgtEl>
                                      </p:cBhvr>
                                    </p:animEffect>
                                    <p:set>
                                      <p:cBhvr>
                                        <p:cTn dur="1" fill="hold">
                                          <p:stCondLst>
                                            <p:cond delay="1000"/>
                                          </p:stCondLst>
                                        </p:cTn>
                                        <p:tgtEl>
                                          <p:spTgt spid="10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9"/>
                                        </p:tgtEl>
                                      </p:cBhvr>
                                    </p:animEffect>
                                    <p:set>
                                      <p:cBhvr>
                                        <p:cTn dur="1" fill="hold">
                                          <p:stCondLst>
                                            <p:cond delay="1000"/>
                                          </p:stCondLst>
                                        </p:cTn>
                                        <p:tgtEl>
                                          <p:spTgt spid="9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0"/>
                                        </p:tgtEl>
                                      </p:cBhvr>
                                    </p:animEffect>
                                    <p:set>
                                      <p:cBhvr>
                                        <p:cTn dur="1" fill="hold">
                                          <p:stCondLst>
                                            <p:cond delay="1000"/>
                                          </p:stCondLst>
                                        </p:cTn>
                                        <p:tgtEl>
                                          <p:spTgt spid="10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6"/>
                                        </p:tgtEl>
                                      </p:cBhvr>
                                    </p:animEffect>
                                    <p:set>
                                      <p:cBhvr>
                                        <p:cTn dur="1" fill="hold">
                                          <p:stCondLst>
                                            <p:cond delay="1000"/>
                                          </p:stCondLst>
                                        </p:cTn>
                                        <p:tgtEl>
                                          <p:spTgt spid="10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5"/>
                                        </p:tgtEl>
                                      </p:cBhvr>
                                    </p:animEffect>
                                    <p:set>
                                      <p:cBhvr>
                                        <p:cTn dur="1" fill="hold">
                                          <p:stCondLst>
                                            <p:cond delay="1000"/>
                                          </p:stCondLst>
                                        </p:cTn>
                                        <p:tgtEl>
                                          <p:spTgt spid="105"/>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9"/>
          <p:cNvSpPr txBox="1"/>
          <p:nvPr/>
        </p:nvSpPr>
        <p:spPr>
          <a:xfrm>
            <a:off x="234750" y="850750"/>
            <a:ext cx="8674500" cy="335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chemeClr val="accent3"/>
                </a:solidFill>
                <a:latin typeface="Lexend"/>
                <a:ea typeface="Lexend"/>
                <a:cs typeface="Lexend"/>
                <a:sym typeface="Lexend"/>
              </a:rPr>
              <a:t>Pour qu’un code soit </a:t>
            </a:r>
            <a:r>
              <a:rPr lang="fr" sz="3100">
                <a:solidFill>
                  <a:schemeClr val="dk2"/>
                </a:solidFill>
                <a:latin typeface="Playfair Display"/>
                <a:ea typeface="Playfair Display"/>
                <a:cs typeface="Playfair Display"/>
                <a:sym typeface="Playfair Display"/>
              </a:rPr>
              <a:t>beau</a:t>
            </a:r>
            <a:r>
              <a:rPr lang="fr" sz="1800">
                <a:solidFill>
                  <a:schemeClr val="accent3"/>
                </a:solidFill>
                <a:latin typeface="Lexend"/>
                <a:ea typeface="Lexend"/>
                <a:cs typeface="Lexend"/>
                <a:sym typeface="Lexend"/>
              </a:rPr>
              <a:t> il faut :</a:t>
            </a:r>
            <a:endParaRPr sz="1800">
              <a:solidFill>
                <a:schemeClr val="accent3"/>
              </a:solidFill>
              <a:latin typeface="Lexend"/>
              <a:ea typeface="Lexend"/>
              <a:cs typeface="Lexend"/>
              <a:sym typeface="Lexend"/>
            </a:endParaRPr>
          </a:p>
          <a:p>
            <a:pPr indent="0" lvl="0" marL="0" rtl="0" algn="l">
              <a:spcBef>
                <a:spcPts val="0"/>
              </a:spcBef>
              <a:spcAft>
                <a:spcPts val="0"/>
              </a:spcAft>
              <a:buNone/>
            </a:pPr>
            <a:r>
              <a:t/>
            </a:r>
            <a:endParaRPr sz="1800">
              <a:solidFill>
                <a:schemeClr val="dk2"/>
              </a:solidFill>
              <a:latin typeface="Lexend"/>
              <a:ea typeface="Lexend"/>
              <a:cs typeface="Lexend"/>
              <a:sym typeface="Lexend"/>
            </a:endParaRPr>
          </a:p>
          <a:p>
            <a:pPr indent="-342900" lvl="0" marL="457200" rtl="0" algn="l">
              <a:lnSpc>
                <a:spcPct val="150000"/>
              </a:lnSpc>
              <a:spcBef>
                <a:spcPts val="0"/>
              </a:spcBef>
              <a:spcAft>
                <a:spcPts val="0"/>
              </a:spcAft>
              <a:buClr>
                <a:schemeClr val="accent6"/>
              </a:buClr>
              <a:buSzPts val="1800"/>
              <a:buFont typeface="Lexend"/>
              <a:buChar char="○"/>
            </a:pPr>
            <a:r>
              <a:rPr lang="fr" sz="1800">
                <a:solidFill>
                  <a:schemeClr val="dk2"/>
                </a:solidFill>
                <a:latin typeface="Lexend"/>
                <a:ea typeface="Lexend"/>
                <a:cs typeface="Lexend"/>
                <a:sym typeface="Lexend"/>
              </a:rPr>
              <a:t>Qu’il soit juste</a:t>
            </a:r>
            <a:r>
              <a:rPr lang="fr" sz="2200">
                <a:solidFill>
                  <a:srgbClr val="FF0000"/>
                </a:solidFill>
                <a:highlight>
                  <a:schemeClr val="lt1"/>
                </a:highlight>
                <a:latin typeface="Lexend"/>
                <a:ea typeface="Lexend"/>
                <a:cs typeface="Lexend"/>
                <a:sym typeface="Lexend"/>
              </a:rPr>
              <a:t> </a:t>
            </a:r>
            <a:endParaRPr sz="2200">
              <a:solidFill>
                <a:schemeClr val="dk2"/>
              </a:solidFill>
              <a:highlight>
                <a:schemeClr val="lt1"/>
              </a:highlight>
              <a:latin typeface="Lexend"/>
              <a:ea typeface="Lexend"/>
              <a:cs typeface="Lexend"/>
              <a:sym typeface="Lexend"/>
            </a:endParaRPr>
          </a:p>
          <a:p>
            <a:pPr indent="-342900" lvl="0" marL="457200" rtl="0" algn="l">
              <a:lnSpc>
                <a:spcPct val="150000"/>
              </a:lnSpc>
              <a:spcBef>
                <a:spcPts val="0"/>
              </a:spcBef>
              <a:spcAft>
                <a:spcPts val="0"/>
              </a:spcAft>
              <a:buClr>
                <a:schemeClr val="accent6"/>
              </a:buClr>
              <a:buSzPts val="1800"/>
              <a:buFont typeface="Lexend"/>
              <a:buChar char="○"/>
            </a:pPr>
            <a:r>
              <a:rPr lang="fr" sz="1800">
                <a:solidFill>
                  <a:schemeClr val="dk2"/>
                </a:solidFill>
                <a:latin typeface="Lexend"/>
                <a:ea typeface="Lexend"/>
                <a:cs typeface="Lexend"/>
                <a:sym typeface="Lexend"/>
              </a:rPr>
              <a:t>Qu’il soit simple, facile à comprendre et à maintenir</a:t>
            </a:r>
            <a:r>
              <a:rPr lang="fr" sz="2200">
                <a:solidFill>
                  <a:srgbClr val="FF0000"/>
                </a:solidFill>
                <a:highlight>
                  <a:schemeClr val="lt1"/>
                </a:highlight>
                <a:latin typeface="Lexend"/>
                <a:ea typeface="Lexend"/>
                <a:cs typeface="Lexend"/>
                <a:sym typeface="Lexend"/>
              </a:rPr>
              <a:t> </a:t>
            </a:r>
            <a:endParaRPr sz="2200">
              <a:solidFill>
                <a:schemeClr val="dk2"/>
              </a:solidFill>
              <a:highlight>
                <a:schemeClr val="lt1"/>
              </a:highlight>
              <a:latin typeface="Lexend"/>
              <a:ea typeface="Lexend"/>
              <a:cs typeface="Lexend"/>
              <a:sym typeface="Lexend"/>
            </a:endParaRPr>
          </a:p>
          <a:p>
            <a:pPr indent="-342900" lvl="0" marL="457200" rtl="0" algn="l">
              <a:lnSpc>
                <a:spcPct val="150000"/>
              </a:lnSpc>
              <a:spcBef>
                <a:spcPts val="0"/>
              </a:spcBef>
              <a:spcAft>
                <a:spcPts val="0"/>
              </a:spcAft>
              <a:buClr>
                <a:schemeClr val="accent6"/>
              </a:buClr>
              <a:buSzPts val="1800"/>
              <a:buFont typeface="Lexend"/>
              <a:buChar char="○"/>
            </a:pPr>
            <a:r>
              <a:rPr lang="fr" sz="1800">
                <a:solidFill>
                  <a:schemeClr val="dk2"/>
                </a:solidFill>
                <a:latin typeface="Lexend"/>
                <a:ea typeface="Lexend"/>
                <a:cs typeface="Lexend"/>
                <a:sym typeface="Lexend"/>
              </a:rPr>
              <a:t>Qu’il soit concis et rapide → nombre d’instructions </a:t>
            </a:r>
            <a:r>
              <a:rPr lang="fr" sz="1800">
                <a:solidFill>
                  <a:srgbClr val="FF0000"/>
                </a:solidFill>
                <a:highlight>
                  <a:schemeClr val="accent6"/>
                </a:highlight>
                <a:latin typeface="Lexend"/>
                <a:ea typeface="Lexend"/>
                <a:cs typeface="Lexend"/>
                <a:sym typeface="Lexend"/>
              </a:rPr>
              <a:t> </a:t>
            </a:r>
            <a:r>
              <a:rPr lang="fr" sz="2200">
                <a:solidFill>
                  <a:srgbClr val="FF0000"/>
                </a:solidFill>
                <a:highlight>
                  <a:schemeClr val="accent6"/>
                </a:highlight>
                <a:latin typeface="Lexend"/>
                <a:ea typeface="Lexend"/>
                <a:cs typeface="Lexend"/>
                <a:sym typeface="Lexend"/>
              </a:rPr>
              <a:t>⚠ </a:t>
            </a:r>
            <a:r>
              <a:rPr lang="fr" sz="1800">
                <a:solidFill>
                  <a:srgbClr val="FF0000"/>
                </a:solidFill>
                <a:highlight>
                  <a:schemeClr val="accent6"/>
                </a:highlight>
                <a:latin typeface="Lexend"/>
                <a:ea typeface="Lexend"/>
                <a:cs typeface="Lexend"/>
                <a:sym typeface="Lexend"/>
              </a:rPr>
              <a:t>contradictoire ! </a:t>
            </a:r>
            <a:endParaRPr sz="1800">
              <a:solidFill>
                <a:schemeClr val="dk2"/>
              </a:solidFill>
              <a:latin typeface="Lexend"/>
              <a:ea typeface="Lexend"/>
              <a:cs typeface="Lexend"/>
              <a:sym typeface="Lexend"/>
            </a:endParaRPr>
          </a:p>
          <a:p>
            <a:pPr indent="-342900" lvl="0" marL="457200" rtl="0" algn="l">
              <a:lnSpc>
                <a:spcPct val="150000"/>
              </a:lnSpc>
              <a:spcBef>
                <a:spcPts val="0"/>
              </a:spcBef>
              <a:spcAft>
                <a:spcPts val="0"/>
              </a:spcAft>
              <a:buClr>
                <a:schemeClr val="accent6"/>
              </a:buClr>
              <a:buSzPts val="1800"/>
              <a:buFont typeface="Lexend"/>
              <a:buChar char="○"/>
            </a:pPr>
            <a:r>
              <a:rPr lang="fr" sz="1800">
                <a:solidFill>
                  <a:schemeClr val="dk2"/>
                </a:solidFill>
                <a:latin typeface="Lexend"/>
                <a:ea typeface="Lexend"/>
                <a:cs typeface="Lexend"/>
                <a:sym typeface="Lexend"/>
              </a:rPr>
              <a:t>Qu’il soit robuste → gère les imprévus </a:t>
            </a:r>
            <a:r>
              <a:rPr lang="fr" sz="1800">
                <a:solidFill>
                  <a:srgbClr val="FF0000"/>
                </a:solidFill>
                <a:highlight>
                  <a:schemeClr val="accent6"/>
                </a:highlight>
                <a:latin typeface="Lexend"/>
                <a:ea typeface="Lexend"/>
                <a:cs typeface="Lexend"/>
                <a:sym typeface="Lexend"/>
              </a:rPr>
              <a:t> </a:t>
            </a:r>
            <a:r>
              <a:rPr lang="fr" sz="2200">
                <a:solidFill>
                  <a:srgbClr val="FF0000"/>
                </a:solidFill>
                <a:highlight>
                  <a:schemeClr val="accent6"/>
                </a:highlight>
                <a:latin typeface="Lexend"/>
                <a:ea typeface="Lexend"/>
                <a:cs typeface="Lexend"/>
                <a:sym typeface="Lexend"/>
              </a:rPr>
              <a:t>⚠ </a:t>
            </a:r>
            <a:r>
              <a:rPr lang="fr" sz="1800">
                <a:solidFill>
                  <a:srgbClr val="FF0000"/>
                </a:solidFill>
                <a:highlight>
                  <a:schemeClr val="accent6"/>
                </a:highlight>
                <a:latin typeface="Lexend"/>
                <a:ea typeface="Lexend"/>
                <a:cs typeface="Lexend"/>
                <a:sym typeface="Lexend"/>
              </a:rPr>
              <a:t>contradictoire ! </a:t>
            </a:r>
            <a:endParaRPr sz="1800">
              <a:solidFill>
                <a:srgbClr val="FF0000"/>
              </a:solidFill>
              <a:highlight>
                <a:schemeClr val="accent6"/>
              </a:highlight>
              <a:latin typeface="Lexend"/>
              <a:ea typeface="Lexend"/>
              <a:cs typeface="Lexend"/>
              <a:sym typeface="Lexend"/>
            </a:endParaRPr>
          </a:p>
        </p:txBody>
      </p:sp>
      <p:sp>
        <p:nvSpPr>
          <p:cNvPr id="112" name="Google Shape;112;p19"/>
          <p:cNvSpPr txBox="1"/>
          <p:nvPr/>
        </p:nvSpPr>
        <p:spPr>
          <a:xfrm>
            <a:off x="2567003" y="859551"/>
            <a:ext cx="1188000" cy="68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sz="3100">
                <a:solidFill>
                  <a:schemeClr val="accent1"/>
                </a:solidFill>
                <a:latin typeface="Playfair Display"/>
                <a:ea typeface="Playfair Display"/>
                <a:cs typeface="Playfair Display"/>
                <a:sym typeface="Playfair Display"/>
              </a:rPr>
              <a:t>beau</a:t>
            </a:r>
            <a:endParaRPr sz="1800">
              <a:solidFill>
                <a:schemeClr val="accen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20"/>
          <p:cNvPicPr preferRelativeResize="0"/>
          <p:nvPr/>
        </p:nvPicPr>
        <p:blipFill>
          <a:blip r:embed="rId3">
            <a:alphaModFix/>
          </a:blip>
          <a:stretch>
            <a:fillRect/>
          </a:stretch>
        </p:blipFill>
        <p:spPr>
          <a:xfrm>
            <a:off x="6214257" y="0"/>
            <a:ext cx="2304894" cy="5143499"/>
          </a:xfrm>
          <a:prstGeom prst="rect">
            <a:avLst/>
          </a:prstGeom>
          <a:noFill/>
          <a:ln>
            <a:noFill/>
          </a:ln>
        </p:spPr>
      </p:pic>
      <p:pic>
        <p:nvPicPr>
          <p:cNvPr id="118" name="Google Shape;118;p20"/>
          <p:cNvPicPr preferRelativeResize="0"/>
          <p:nvPr/>
        </p:nvPicPr>
        <p:blipFill>
          <a:blip r:embed="rId4">
            <a:alphaModFix/>
          </a:blip>
          <a:stretch>
            <a:fillRect/>
          </a:stretch>
        </p:blipFill>
        <p:spPr>
          <a:xfrm>
            <a:off x="826375" y="0"/>
            <a:ext cx="2179872" cy="5143500"/>
          </a:xfrm>
          <a:prstGeom prst="rect">
            <a:avLst/>
          </a:prstGeom>
          <a:noFill/>
          <a:ln>
            <a:noFill/>
          </a:ln>
        </p:spPr>
      </p:pic>
      <p:pic>
        <p:nvPicPr>
          <p:cNvPr id="119" name="Google Shape;119;p20"/>
          <p:cNvPicPr preferRelativeResize="0"/>
          <p:nvPr/>
        </p:nvPicPr>
        <p:blipFill rotWithShape="1">
          <a:blip r:embed="rId5">
            <a:alphaModFix/>
          </a:blip>
          <a:srcRect b="9177" l="13908" r="11151" t="6242"/>
          <a:stretch/>
        </p:blipFill>
        <p:spPr>
          <a:xfrm>
            <a:off x="3389550" y="201413"/>
            <a:ext cx="2364901" cy="4740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119"/>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21"/>
          <p:cNvPicPr preferRelativeResize="0"/>
          <p:nvPr/>
        </p:nvPicPr>
        <p:blipFill rotWithShape="1">
          <a:blip r:embed="rId3">
            <a:alphaModFix/>
          </a:blip>
          <a:srcRect b="4491" l="33478" r="8419" t="1744"/>
          <a:stretch/>
        </p:blipFill>
        <p:spPr>
          <a:xfrm>
            <a:off x="6612300" y="0"/>
            <a:ext cx="1792719" cy="5143501"/>
          </a:xfrm>
          <a:prstGeom prst="rect">
            <a:avLst/>
          </a:prstGeom>
          <a:noFill/>
          <a:ln>
            <a:noFill/>
          </a:ln>
        </p:spPr>
      </p:pic>
      <p:sp>
        <p:nvSpPr>
          <p:cNvPr id="125" name="Google Shape;125;p21"/>
          <p:cNvSpPr txBox="1"/>
          <p:nvPr/>
        </p:nvSpPr>
        <p:spPr>
          <a:xfrm>
            <a:off x="401375" y="242250"/>
            <a:ext cx="3205500" cy="2146200"/>
          </a:xfrm>
          <a:prstGeom prst="rect">
            <a:avLst/>
          </a:prstGeom>
          <a:noFill/>
          <a:ln cap="flat" cmpd="sng" w="76200">
            <a:solidFill>
              <a:schemeClr val="dk1"/>
            </a:solidFill>
            <a:prstDash val="solid"/>
            <a:round/>
            <a:headEnd len="sm" w="sm" type="none"/>
            <a:tailEnd len="sm" w="sm" type="none"/>
          </a:ln>
        </p:spPr>
        <p:txBody>
          <a:bodyPr anchorCtr="0" anchor="t" bIns="90000" lIns="91425" spcFirstLastPara="1" rIns="91425" wrap="square" tIns="91425">
            <a:spAutoFit/>
          </a:bodyPr>
          <a:lstStyle/>
          <a:p>
            <a:pPr indent="0" lvl="0" marL="0" rtl="0" algn="ctr">
              <a:lnSpc>
                <a:spcPct val="115000"/>
              </a:lnSpc>
              <a:spcBef>
                <a:spcPts val="0"/>
              </a:spcBef>
              <a:spcAft>
                <a:spcPts val="0"/>
              </a:spcAft>
              <a:buClr>
                <a:srgbClr val="000000"/>
              </a:buClr>
              <a:buSzPts val="1100"/>
              <a:buFont typeface="Arial"/>
              <a:buNone/>
            </a:pPr>
            <a:r>
              <a:rPr b="1" lang="fr" sz="2400">
                <a:solidFill>
                  <a:srgbClr val="000000"/>
                </a:solidFill>
                <a:latin typeface="Calibri"/>
                <a:ea typeface="Calibri"/>
                <a:cs typeface="Calibri"/>
                <a:sym typeface="Calibri"/>
              </a:rPr>
              <a:t>11010</a:t>
            </a:r>
            <a:endParaRPr b="1" sz="2400">
              <a:solidFill>
                <a:srgbClr val="000000"/>
              </a:solidFill>
              <a:latin typeface="Calibri"/>
              <a:ea typeface="Calibri"/>
              <a:cs typeface="Calibri"/>
              <a:sym typeface="Calibri"/>
            </a:endParaRPr>
          </a:p>
          <a:p>
            <a:pPr indent="0" lvl="0" marL="0" rtl="0" algn="ctr">
              <a:lnSpc>
                <a:spcPct val="115000"/>
              </a:lnSpc>
              <a:spcBef>
                <a:spcPts val="0"/>
              </a:spcBef>
              <a:spcAft>
                <a:spcPts val="0"/>
              </a:spcAft>
              <a:buClr>
                <a:srgbClr val="000000"/>
              </a:buClr>
              <a:buSzPts val="1100"/>
              <a:buFont typeface="Arial"/>
              <a:buNone/>
            </a:pPr>
            <a:r>
              <a:rPr b="1" lang="fr" sz="1200">
                <a:solidFill>
                  <a:srgbClr val="000000"/>
                </a:solidFill>
                <a:latin typeface="Calibri"/>
                <a:ea typeface="Calibri"/>
                <a:cs typeface="Calibri"/>
                <a:sym typeface="Calibri"/>
              </a:rPr>
              <a:t>Multiplicateur</a:t>
            </a:r>
            <a:endParaRPr b="1" sz="1200">
              <a:solidFill>
                <a:srgbClr val="000000"/>
              </a:solidFill>
              <a:latin typeface="Calibri"/>
              <a:ea typeface="Calibri"/>
              <a:cs typeface="Calibri"/>
              <a:sym typeface="Calibri"/>
            </a:endParaRPr>
          </a:p>
          <a:p>
            <a:pPr indent="0" lvl="0" marL="0" rtl="0" algn="l">
              <a:lnSpc>
                <a:spcPct val="115000"/>
              </a:lnSpc>
              <a:spcBef>
                <a:spcPts val="0"/>
              </a:spcBef>
              <a:spcAft>
                <a:spcPts val="0"/>
              </a:spcAft>
              <a:buClr>
                <a:srgbClr val="000000"/>
              </a:buClr>
              <a:buSzPts val="1100"/>
              <a:buFont typeface="Arial"/>
              <a:buNone/>
            </a:pPr>
            <a:br>
              <a:rPr lang="fr" sz="1200">
                <a:solidFill>
                  <a:srgbClr val="000000"/>
                </a:solidFill>
                <a:latin typeface="Calibri"/>
                <a:ea typeface="Calibri"/>
                <a:cs typeface="Calibri"/>
                <a:sym typeface="Calibri"/>
              </a:rPr>
            </a:br>
            <a:r>
              <a:rPr lang="fr" sz="1000">
                <a:solidFill>
                  <a:srgbClr val="000000"/>
                </a:solidFill>
                <a:latin typeface="Calibri"/>
                <a:ea typeface="Calibri"/>
                <a:cs typeface="Calibri"/>
                <a:sym typeface="Calibri"/>
              </a:rPr>
              <a:t>Pour chaque paire de valeurs, multiplie les valeurs entre elles et recopie le résultat sur la sortie. Ne te soucie pas des nombres négatifs.</a:t>
            </a:r>
            <a:endParaRPr sz="1000">
              <a:solidFill>
                <a:srgbClr val="000000"/>
              </a:solidFill>
              <a:latin typeface="Calibri"/>
              <a:ea typeface="Calibri"/>
              <a:cs typeface="Calibri"/>
              <a:sym typeface="Calibri"/>
            </a:endParaRPr>
          </a:p>
          <a:p>
            <a:pPr indent="0" lvl="0" marL="0" rtl="0" algn="l">
              <a:lnSpc>
                <a:spcPct val="115000"/>
              </a:lnSpc>
              <a:spcBef>
                <a:spcPts val="0"/>
              </a:spcBef>
              <a:spcAft>
                <a:spcPts val="0"/>
              </a:spcAft>
              <a:buClr>
                <a:srgbClr val="000000"/>
              </a:buClr>
              <a:buSzPts val="1100"/>
              <a:buFont typeface="Arial"/>
              <a:buNone/>
            </a:pPr>
            <a:r>
              <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Clr>
                <a:srgbClr val="000000"/>
              </a:buClr>
              <a:buSzPts val="1100"/>
              <a:buFont typeface="Arial"/>
              <a:buNone/>
            </a:pPr>
            <a:r>
              <a:rPr lang="fr" sz="850">
                <a:solidFill>
                  <a:srgbClr val="000000"/>
                </a:solidFill>
                <a:latin typeface="Consolas"/>
                <a:ea typeface="Consolas"/>
                <a:cs typeface="Consolas"/>
                <a:sym typeface="Consolas"/>
              </a:rPr>
              <a:t>?: 3, 4		!: 12</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Clr>
                <a:srgbClr val="000000"/>
              </a:buClr>
              <a:buSzPts val="1100"/>
              <a:buFont typeface="Arial"/>
              <a:buNone/>
            </a:pPr>
            <a:r>
              <a:rPr lang="fr" sz="850">
                <a:solidFill>
                  <a:srgbClr val="000000"/>
                </a:solidFill>
                <a:latin typeface="Consolas"/>
                <a:ea typeface="Consolas"/>
                <a:cs typeface="Consolas"/>
                <a:sym typeface="Consolas"/>
              </a:rPr>
              <a:t>?: 3, 0		!: 0</a:t>
            </a:r>
            <a:endParaRPr sz="850">
              <a:solidFill>
                <a:srgbClr val="000000"/>
              </a:solidFill>
              <a:latin typeface="Consolas"/>
              <a:ea typeface="Consolas"/>
              <a:cs typeface="Consolas"/>
              <a:sym typeface="Consolas"/>
            </a:endParaRPr>
          </a:p>
          <a:p>
            <a:pPr indent="0" lvl="0" marL="0" rtl="0" algn="l">
              <a:lnSpc>
                <a:spcPct val="115000"/>
              </a:lnSpc>
              <a:spcBef>
                <a:spcPts val="0"/>
              </a:spcBef>
              <a:spcAft>
                <a:spcPts val="0"/>
              </a:spcAft>
              <a:buNone/>
            </a:pPr>
            <a:r>
              <a:rPr lang="fr" sz="850">
                <a:solidFill>
                  <a:srgbClr val="000000"/>
                </a:solidFill>
                <a:latin typeface="Consolas"/>
                <a:ea typeface="Consolas"/>
                <a:cs typeface="Consolas"/>
                <a:sym typeface="Consolas"/>
              </a:rPr>
              <a:t>?: 0, 2		!: 0</a:t>
            </a:r>
            <a:endParaRPr b="1" sz="2400">
              <a:latin typeface="Calibri"/>
              <a:ea typeface="Calibri"/>
              <a:cs typeface="Calibri"/>
              <a:sym typeface="Calibri"/>
            </a:endParaRPr>
          </a:p>
        </p:txBody>
      </p:sp>
      <p:sp>
        <p:nvSpPr>
          <p:cNvPr id="126" name="Google Shape;126;p21"/>
          <p:cNvSpPr txBox="1"/>
          <p:nvPr/>
        </p:nvSpPr>
        <p:spPr>
          <a:xfrm>
            <a:off x="2652000" y="57838"/>
            <a:ext cx="2657700" cy="5046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lang="fr" sz="1800">
                <a:solidFill>
                  <a:srgbClr val="000000"/>
                </a:solidFill>
                <a:highlight>
                  <a:schemeClr val="accent4"/>
                </a:highlight>
                <a:latin typeface="Lexend Light"/>
                <a:ea typeface="Lexend Light"/>
                <a:cs typeface="Lexend Light"/>
                <a:sym typeface="Lexend Light"/>
              </a:rPr>
              <a:t>→ </a:t>
            </a:r>
            <a:r>
              <a:rPr lang="fr" sz="1800">
                <a:highlight>
                  <a:schemeClr val="accent4"/>
                </a:highlight>
                <a:latin typeface="Lexend Light"/>
                <a:ea typeface="Lexend Light"/>
                <a:cs typeface="Lexend Light"/>
                <a:sym typeface="Lexend Light"/>
              </a:rPr>
              <a:t>17</a:t>
            </a:r>
            <a:r>
              <a:rPr lang="fr" sz="1800">
                <a:solidFill>
                  <a:srgbClr val="000000"/>
                </a:solidFill>
                <a:highlight>
                  <a:schemeClr val="accent4"/>
                </a:highlight>
                <a:latin typeface="Lexend Light"/>
                <a:ea typeface="Lexend Light"/>
                <a:cs typeface="Lexend Light"/>
                <a:sym typeface="Lexend Light"/>
              </a:rPr>
              <a:t> instructions</a:t>
            </a:r>
            <a:endParaRPr sz="1800">
              <a:solidFill>
                <a:srgbClr val="000000"/>
              </a:solidFill>
              <a:highlight>
                <a:schemeClr val="accent4"/>
              </a:highlight>
            </a:endParaRPr>
          </a:p>
        </p:txBody>
      </p:sp>
      <p:sp>
        <p:nvSpPr>
          <p:cNvPr id="127" name="Google Shape;127;p21"/>
          <p:cNvSpPr/>
          <p:nvPr/>
        </p:nvSpPr>
        <p:spPr>
          <a:xfrm>
            <a:off x="2652000" y="2030050"/>
            <a:ext cx="4159500" cy="1601700"/>
          </a:xfrm>
          <a:prstGeom prst="cloudCallout">
            <a:avLst>
              <a:gd fmla="val -20833" name="adj1"/>
              <a:gd fmla="val 625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300">
                <a:solidFill>
                  <a:schemeClr val="dk2"/>
                </a:solidFill>
                <a:latin typeface="Lexend Light"/>
                <a:ea typeface="Lexend Light"/>
                <a:cs typeface="Lexend Light"/>
                <a:sym typeface="Lexend Light"/>
              </a:rPr>
              <a:t>Que donnent 1 et 0 en entrée ?</a:t>
            </a:r>
            <a:endParaRPr sz="1300">
              <a:solidFill>
                <a:schemeClr val="dk2"/>
              </a:solidFill>
              <a:latin typeface="Lexend Light"/>
              <a:ea typeface="Lexend Light"/>
              <a:cs typeface="Lexend Light"/>
              <a:sym typeface="Lexend Light"/>
            </a:endParaRPr>
          </a:p>
          <a:p>
            <a:pPr indent="0" lvl="0" marL="0" rtl="0" algn="ctr">
              <a:spcBef>
                <a:spcPts val="0"/>
              </a:spcBef>
              <a:spcAft>
                <a:spcPts val="0"/>
              </a:spcAft>
              <a:buNone/>
            </a:pPr>
            <a:r>
              <a:rPr lang="fr" sz="1300">
                <a:solidFill>
                  <a:schemeClr val="dk2"/>
                </a:solidFill>
                <a:latin typeface="Lexend Light"/>
                <a:ea typeface="Lexend Light"/>
                <a:cs typeface="Lexend Light"/>
                <a:sym typeface="Lexend Light"/>
              </a:rPr>
              <a:t>Que donnent 0 et 1 en entrée ?</a:t>
            </a:r>
            <a:endParaRPr sz="900"/>
          </a:p>
        </p:txBody>
      </p:sp>
      <p:pic>
        <p:nvPicPr>
          <p:cNvPr id="128" name="Google Shape;128;p21"/>
          <p:cNvPicPr preferRelativeResize="0"/>
          <p:nvPr/>
        </p:nvPicPr>
        <p:blipFill>
          <a:blip r:embed="rId4">
            <a:alphaModFix/>
          </a:blip>
          <a:stretch>
            <a:fillRect/>
          </a:stretch>
        </p:blipFill>
        <p:spPr>
          <a:xfrm>
            <a:off x="2366675" y="3803774"/>
            <a:ext cx="1362400" cy="13397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