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onsolas" panose="020B0609020204030204" pitchFamily="49" charset="0"/>
      <p:regular r:id="rId12"/>
      <p:bold r:id="rId13"/>
      <p:italic r:id="rId14"/>
      <p:boldItalic r:id="rId15"/>
    </p:embeddedFont>
    <p:embeddedFont>
      <p:font typeface="Lexend" pitchFamily="2" charset="77"/>
      <p:regular r:id="rId16"/>
      <p:bold r:id="rId17"/>
    </p:embeddedFont>
    <p:embeddedFont>
      <p:font typeface="Lexend ExtraBold" pitchFamily="2" charset="77"/>
      <p:bold r:id="rId18"/>
    </p:embeddedFont>
    <p:embeddedFont>
      <p:font typeface="Lexend Light" pitchFamily="2" charset="77"/>
      <p:regular r:id="rId19"/>
      <p:bold r:id="rId20"/>
    </p:embeddedFont>
    <p:embeddedFont>
      <p:font typeface="Lexend Medium" pitchFamily="2" charset="77"/>
      <p:regular r:id="rId21"/>
      <p:bold r:id="rId22"/>
    </p:embeddedFont>
    <p:embeddedFont>
      <p:font typeface="Roboto Mono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4a84e3a7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4a84e3a7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84a84e3a7e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84a84e3a7e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Icons : https://www.freepik.com/icon/thinking_1491165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a49a7bed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a49a7bed6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989b30e37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989b30e37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989b30e375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989b30e375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989b30e37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989b30e37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989b30e37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989b30e375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989b30e37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989b30e37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989b30e375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989b30e375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856500"/>
            <a:ext cx="8520600" cy="343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ExtraBold"/>
                <a:ea typeface="Lexend ExtraBold"/>
                <a:cs typeface="Lexend ExtraBold"/>
                <a:sym typeface="Lexend ExtraBold"/>
              </a:rPr>
              <a:t>Apprendre à Coder</a:t>
            </a:r>
            <a:endParaRPr>
              <a:latin typeface="Lexend ExtraBold"/>
              <a:ea typeface="Lexend ExtraBold"/>
              <a:cs typeface="Lexend ExtraBold"/>
              <a:sym typeface="Lexend Extra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"/>
              </a:rPr>
              <a:t>Les 10 commandements du parfait codeur</a:t>
            </a:r>
            <a:endParaRPr>
              <a:latin typeface="Lexend Medium"/>
              <a:ea typeface="Lexend Medium"/>
              <a:cs typeface="Lexend Medium"/>
              <a:sym typeface="Lexend"/>
            </a:endParaRP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8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Observe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bien comme il faut.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Cherche à faire des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connexions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entre les choses.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Pose toi des questions et fait des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hypothèses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Travaille avec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méthode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et rigueur.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Visualise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ce qu’il faut faire avant de le faire.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Cherche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plusieurs manières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de résoudre le problème.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Varie les techniques et les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stratégies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Si tu es bloqué,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pense autrement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, hors des sentiers.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Persévère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 malgré les échecs.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exend Light"/>
              <a:buAutoNum type="arabicPeriod"/>
            </a:pP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Cherche des idées en </a:t>
            </a:r>
            <a:r>
              <a:rPr lang="fr" b="1">
                <a:latin typeface="Lexend Black"/>
                <a:ea typeface="Lexend Black"/>
                <a:cs typeface="Lexend Black"/>
                <a:sym typeface="Lexend"/>
              </a:rPr>
              <a:t>groupe</a:t>
            </a:r>
            <a:r>
              <a:rPr lang="fr">
                <a:latin typeface="Lexend Light"/>
                <a:ea typeface="Lexend Light"/>
                <a:cs typeface="Lexend Light"/>
                <a:sym typeface="Lexend Light"/>
              </a:rPr>
              <a:t>.</a:t>
            </a:r>
            <a:endParaRPr>
              <a:latin typeface="Lexend Light"/>
              <a:ea typeface="Lexend Light"/>
              <a:cs typeface="Lexend Light"/>
              <a:sym typeface="Lexen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414875" y="315238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10011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Égalisateur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si elles sont différentes ne fais rien, si elles sont égales recopie l’une d’entre-elle sur la sortie.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2, 0		!: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-1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414875" y="2682063"/>
            <a:ext cx="3205500" cy="21462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10100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Distanciateur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valeur, soustrait d’abord le premier nombre du second, recopie le résultat sur la sortie, puis fais l’inverse et recommence.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1, 9		!: 8, -8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4		!: -1, 1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0, 0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2436675" y="17966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2412925" y="41841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5094375" y="341964"/>
            <a:ext cx="3205500" cy="21195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10101</a:t>
            </a:r>
            <a:endParaRPr sz="24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Maximisateur</a:t>
            </a:r>
            <a:endParaRPr sz="12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recopie la plus grande des deux valeurs sur la sortie.</a:t>
            </a:r>
            <a:endParaRPr sz="85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85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3, 5	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-4, -3	!: -3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094375" y="2682075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10110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Positiveur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Pour chaque valeur, si elle est positive recopie-la directement sur la sortie, sinon retire-lui d’abord son signe. 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5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-4	!: 4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0	!: 0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7035125" y="1796625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10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7011375" y="4184125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/>
        </p:nvSpPr>
        <p:spPr>
          <a:xfrm>
            <a:off x="414875" y="315238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10011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Égalisateur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si elles sont différentes ne fais rien, si elles sont égales recopie l’une d’entre-elle sur la sortie.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2, 0		!: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-1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5175" y="0"/>
            <a:ext cx="2893226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8410" y="0"/>
            <a:ext cx="231558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2436675" y="17966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81" name="Google Shape;81;p16"/>
          <p:cNvSpPr/>
          <p:nvPr/>
        </p:nvSpPr>
        <p:spPr>
          <a:xfrm>
            <a:off x="1265875" y="2731650"/>
            <a:ext cx="2465100" cy="1159200"/>
          </a:xfrm>
          <a:prstGeom prst="cloudCallout">
            <a:avLst>
              <a:gd name="adj1" fmla="val -20833"/>
              <a:gd name="adj2" fmla="val 62500"/>
            </a:avLst>
          </a:prstGeom>
          <a:solidFill>
            <a:schemeClr val="accent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exend Medium"/>
                <a:ea typeface="Lexend Medium"/>
                <a:cs typeface="Lexend Medium"/>
                <a:sym typeface="Lexend Medium"/>
              </a:rPr>
              <a:t>Juste ?</a:t>
            </a:r>
            <a:br>
              <a:rPr lang="fr">
                <a:latin typeface="Lexend Medium"/>
                <a:ea typeface="Lexend Medium"/>
                <a:cs typeface="Lexend Medium"/>
                <a:sym typeface="Lexend Medium"/>
              </a:rPr>
            </a:br>
            <a:r>
              <a:rPr lang="fr">
                <a:latin typeface="Lexend Medium"/>
                <a:ea typeface="Lexend Medium"/>
                <a:cs typeface="Lexend Medium"/>
                <a:sym typeface="Lexend Medium"/>
              </a:rPr>
              <a:t>Optimal ?</a:t>
            </a:r>
            <a:endParaRPr>
              <a:latin typeface="Lexend Medium"/>
              <a:ea typeface="Lexend Medium"/>
              <a:cs typeface="Lexend Medium"/>
              <a:sym typeface="Lexend Medium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9725" y="3803774"/>
            <a:ext cx="1362400" cy="133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54900" y="319800"/>
            <a:ext cx="4517100" cy="46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Lire l'énoncé.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Lire l'exemple fourni.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Se demander comment faire pour pouvoir comparer deux nombres.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Essayer de trouver un lien entre la comparaison de deux nombres et les instructions disponibles : branchements conditionnels avec =0 ou &lt;0.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Penser différemment :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(1) Réfléchir à l'aspect géométrique des nombres.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(2) Réfléchir au nombres comme des poids.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(3) Réfléchir au nombre comme des distances.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4572000" y="319800"/>
            <a:ext cx="4517100" cy="46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Revenir au code.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Stocker tous les nombres en mémoire pour pouvoir effectuer les opérations demandées.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Lorsque le code est écrit, vérifier qu'il est juste.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Lorsque le code est juste, lire le challenge.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● Se rendre compte qu'il n'est pas nécessaire de mémoriser les deux nombres puisque c'est seulement lorsqu'ils sont identiques que l'on doit afficher la valeur en sortie.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 rotWithShape="1">
          <a:blip r:embed="rId3">
            <a:alphaModFix/>
          </a:blip>
          <a:srcRect l="24053" r="18783" b="6733"/>
          <a:stretch/>
        </p:blipFill>
        <p:spPr>
          <a:xfrm>
            <a:off x="266525" y="0"/>
            <a:ext cx="222885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2401500" y="173250"/>
            <a:ext cx="6742500" cy="23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rgbClr val="AF00DB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fr" b="1">
                <a:solidFill>
                  <a:srgbClr val="0000FF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fr" b="1">
                <a:solidFill>
                  <a:srgbClr val="AF00DB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fr" b="1">
                <a:solidFill>
                  <a:srgbClr val="0000FF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fr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nombre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fr" b="1">
                <a:solidFill>
                  <a:srgbClr val="267F99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b="1">
                <a:solidFill>
                  <a:srgbClr val="A31515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"Premier nombre ? "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fr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difference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fr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nombre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- </a:t>
            </a:r>
            <a:r>
              <a:rPr lang="fr" b="1">
                <a:solidFill>
                  <a:srgbClr val="267F99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b="1">
                <a:solidFill>
                  <a:srgbClr val="A31515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"Deuxième nombre ? "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fr" b="1">
                <a:solidFill>
                  <a:srgbClr val="AF00DB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if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fr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difference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== </a:t>
            </a:r>
            <a:r>
              <a:rPr lang="fr" b="1">
                <a:solidFill>
                  <a:srgbClr val="098658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0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: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          </a:t>
            </a:r>
            <a:r>
              <a:rPr lang="fr" b="1">
                <a:solidFill>
                  <a:srgbClr val="AF00DB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break</a:t>
            </a:r>
            <a:endParaRPr b="1">
              <a:solidFill>
                <a:srgbClr val="AF00DB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  </a:t>
            </a:r>
            <a:r>
              <a:rPr lang="fr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nombre</a:t>
            </a:r>
            <a:r>
              <a:rPr lang="fr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5598350" y="2700438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10011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Égalisateur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si elles sont différentes ne fais rien, si elles sont égales recopie l’une d’entre-elle sur la sortie.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2, 0		!: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-1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321" y="1224071"/>
            <a:ext cx="1444650" cy="144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/>
        </p:nvSpPr>
        <p:spPr>
          <a:xfrm>
            <a:off x="414875" y="2682063"/>
            <a:ext cx="3205500" cy="21462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10100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Distanciateur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valeur, soustrait d’abord le premier nombre du second, recopie le résultat sur la sortie, puis fais l’inverse et recommence.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1, 9		!: 8, -8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5, 4		!: -1, 1</a:t>
            </a:r>
            <a:endParaRPr sz="850">
              <a:solidFill>
                <a:schemeClr val="dk1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?: -1, -1	!: 0, 0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 rotWithShape="1">
          <a:blip r:embed="rId4">
            <a:alphaModFix/>
          </a:blip>
          <a:srcRect l="11807" t="3284" r="21561" b="2862"/>
          <a:stretch/>
        </p:blipFill>
        <p:spPr>
          <a:xfrm>
            <a:off x="4097387" y="0"/>
            <a:ext cx="205414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 rotWithShape="1">
          <a:blip r:embed="rId5">
            <a:alphaModFix/>
          </a:blip>
          <a:srcRect l="27878" t="7644" r="10294" b="5293"/>
          <a:stretch/>
        </p:blipFill>
        <p:spPr>
          <a:xfrm>
            <a:off x="6404688" y="0"/>
            <a:ext cx="273931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xfrm>
            <a:off x="2412925" y="41841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105" name="Google Shape;105;p19"/>
          <p:cNvSpPr txBox="1"/>
          <p:nvPr/>
        </p:nvSpPr>
        <p:spPr>
          <a:xfrm>
            <a:off x="213275" y="479700"/>
            <a:ext cx="3884100" cy="12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fr" sz="1200" b="1">
                <a:solidFill>
                  <a:srgbClr val="267F99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sz="1200" b="1">
                <a:solidFill>
                  <a:srgbClr val="A31515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"Entrez un 1er nombre: "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200"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y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= </a:t>
            </a:r>
            <a:r>
              <a:rPr lang="fr" sz="1200" b="1">
                <a:solidFill>
                  <a:srgbClr val="267F99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int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input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sz="1200" b="1">
                <a:solidFill>
                  <a:srgbClr val="A31515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"Entrez un 2nd nombre: "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))</a:t>
            </a:r>
            <a:endParaRPr sz="1200"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y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-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1200" b="1">
              <a:solidFill>
                <a:schemeClr val="dk1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rgbClr val="795E26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print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x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 - </a:t>
            </a:r>
            <a:r>
              <a:rPr lang="fr" sz="1200" b="1">
                <a:solidFill>
                  <a:srgbClr val="001080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y</a:t>
            </a:r>
            <a:r>
              <a:rPr lang="fr" sz="1200" b="1">
                <a:solidFill>
                  <a:schemeClr val="dk1"/>
                </a:solidFill>
                <a:highlight>
                  <a:srgbClr val="FFFFFF"/>
                </a:highlight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2100" b="1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/>
        </p:nvSpPr>
        <p:spPr>
          <a:xfrm>
            <a:off x="54900" y="319800"/>
            <a:ext cx="4517100" cy="46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Lire l'énoncé.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Lire l'exemple fourni.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Lire deux nombres et les mémoriser dans X et Y.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Calculer la première différence X-Y et afficher le résultat.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Calculer la deuxième différence Y-X et afficher le résultat.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Déboguer le code.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Lire le challenge.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111" name="Google Shape;111;p20"/>
          <p:cNvSpPr txBox="1"/>
          <p:nvPr/>
        </p:nvSpPr>
        <p:spPr>
          <a:xfrm>
            <a:off x="4572000" y="319800"/>
            <a:ext cx="4517100" cy="46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Observer le code débogué.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Remarquer que les deux valeurs calculées sont identiques en valeur absolue et que seul leur signe change. Faire le parallélisme entre la distance géométrique de deux points sur un axe.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Réfléchir à comment inverser le signe de la valeur calculée.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Se souvenir que dans les pièces disponibles nous avons la constante zéro.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Constater que zéro moins une valeur permet d'inverser le signe de la valeur.</a:t>
            </a:r>
            <a:endParaRPr sz="180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● Inverser le signe en soustrayant à zéro la valeur calculée.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/>
        </p:nvSpPr>
        <p:spPr>
          <a:xfrm>
            <a:off x="414875" y="315238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D4D4D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  <a:t>10011</a:t>
            </a:r>
            <a:endParaRPr sz="2400" b="1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  <a:t>Égalisateur</a:t>
            </a:r>
            <a:endParaRPr sz="1200" b="1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si elles sont différentes ne fais rien, si elles sont égales recopie l’une d’entre-elle sur la sortie.</a:t>
            </a:r>
            <a:endParaRPr sz="1000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rgbClr val="B7B7B7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?: 2, 0		!:</a:t>
            </a:r>
            <a:endParaRPr sz="850">
              <a:solidFill>
                <a:srgbClr val="B7B7B7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rgbClr val="B7B7B7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?: -1, -1	!: -1</a:t>
            </a:r>
            <a:endParaRPr sz="2400" b="1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414875" y="2682063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D4D4D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  <a:t>10100</a:t>
            </a:r>
            <a:endParaRPr sz="2400" b="1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  <a:t>Distanciateur</a:t>
            </a:r>
            <a:endParaRPr sz="1200" b="1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B7B7B7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valeur, soustrait d’abord le premier nombre du second, recopie le résultat sur la sortie, puis fais l’inverse et recommence.</a:t>
            </a:r>
            <a:endParaRPr sz="1000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50">
              <a:solidFill>
                <a:srgbClr val="B7B7B7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?: 1, 9		!: 8, -8</a:t>
            </a:r>
            <a:endParaRPr sz="850">
              <a:solidFill>
                <a:srgbClr val="B7B7B7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?: 5, 4		!: -1, 1</a:t>
            </a:r>
            <a:endParaRPr sz="850">
              <a:solidFill>
                <a:srgbClr val="B7B7B7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B7B7B7"/>
                </a:solidFill>
                <a:latin typeface="Consolas"/>
                <a:ea typeface="Consolas"/>
                <a:cs typeface="Consolas"/>
                <a:sym typeface="Consolas"/>
              </a:rPr>
              <a:t>?: -1, -1	!: 0, 0</a:t>
            </a:r>
            <a:endParaRPr sz="2400" b="1">
              <a:solidFill>
                <a:srgbClr val="B7B7B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1"/>
          <p:cNvSpPr txBox="1">
            <a:spLocks noGrp="1"/>
          </p:cNvSpPr>
          <p:nvPr>
            <p:ph type="body" idx="1"/>
          </p:nvPr>
        </p:nvSpPr>
        <p:spPr>
          <a:xfrm>
            <a:off x="2436675" y="1796600"/>
            <a:ext cx="2657700" cy="504600"/>
          </a:xfrm>
          <a:prstGeom prst="rect">
            <a:avLst/>
          </a:prstGeom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rgbClr val="999999"/>
                </a:solidFill>
                <a:highlight>
                  <a:srgbClr val="F3F3F3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rgbClr val="999999"/>
              </a:solidFill>
              <a:highlight>
                <a:srgbClr val="F3F3F3"/>
              </a:highlight>
            </a:endParaRPr>
          </a:p>
        </p:txBody>
      </p:sp>
      <p:sp>
        <p:nvSpPr>
          <p:cNvPr id="119" name="Google Shape;119;p21"/>
          <p:cNvSpPr txBox="1">
            <a:spLocks noGrp="1"/>
          </p:cNvSpPr>
          <p:nvPr>
            <p:ph type="body" idx="1"/>
          </p:nvPr>
        </p:nvSpPr>
        <p:spPr>
          <a:xfrm>
            <a:off x="2412925" y="4184100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rgbClr val="999999"/>
                </a:solidFill>
                <a:highlight>
                  <a:srgbClr val="F3F3F3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rgbClr val="999999"/>
              </a:solidFill>
              <a:highlight>
                <a:srgbClr val="F3F3F3"/>
              </a:highlight>
            </a:endParaRPr>
          </a:p>
        </p:txBody>
      </p:sp>
      <p:sp>
        <p:nvSpPr>
          <p:cNvPr id="120" name="Google Shape;120;p21"/>
          <p:cNvSpPr txBox="1"/>
          <p:nvPr/>
        </p:nvSpPr>
        <p:spPr>
          <a:xfrm>
            <a:off x="5094375" y="341964"/>
            <a:ext cx="3205500" cy="2119500"/>
          </a:xfrm>
          <a:prstGeom prst="rect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10101</a:t>
            </a:r>
            <a:endParaRPr sz="24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Maximisateur</a:t>
            </a:r>
            <a:endParaRPr sz="1200" b="1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Pour chaque paire de valeurs, recopie la plus grande des deux valeurs sur la sortie.</a:t>
            </a:r>
            <a:endParaRPr sz="85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850"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3, 5	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-4, -3	!: -3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5, 5	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1" name="Google Shape;121;p21"/>
          <p:cNvSpPr txBox="1"/>
          <p:nvPr/>
        </p:nvSpPr>
        <p:spPr>
          <a:xfrm>
            <a:off x="5094375" y="2682075"/>
            <a:ext cx="3205500" cy="21462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000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10110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Positiveur</a:t>
            </a:r>
            <a:endParaRPr sz="12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br>
              <a:rPr lang="fr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Pour chaque valeur, si elle est positive recopie-la directement sur la sortie, sinon retire-lui d’abord son signe. </a:t>
            </a:r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5	!: 5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-4	!: 4</a:t>
            </a:r>
            <a:endParaRPr sz="85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85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?: 0	!: 0</a:t>
            </a:r>
            <a:endParaRPr sz="24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1"/>
          <p:cNvSpPr txBox="1">
            <a:spLocks noGrp="1"/>
          </p:cNvSpPr>
          <p:nvPr>
            <p:ph type="body" idx="1"/>
          </p:nvPr>
        </p:nvSpPr>
        <p:spPr>
          <a:xfrm>
            <a:off x="7035125" y="1796625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10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1"/>
          </p:nvPr>
        </p:nvSpPr>
        <p:spPr>
          <a:xfrm>
            <a:off x="7011375" y="4184125"/>
            <a:ext cx="2657700" cy="50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>
                <a:solidFill>
                  <a:schemeClr val="dk1"/>
                </a:solidFill>
                <a:highlight>
                  <a:schemeClr val="accent6"/>
                </a:highlight>
                <a:latin typeface="Lexend Light"/>
                <a:ea typeface="Lexend Light"/>
                <a:cs typeface="Lexend Light"/>
                <a:sym typeface="Lexend Light"/>
              </a:rPr>
              <a:t>→ 8 instructions</a:t>
            </a:r>
            <a:endParaRPr>
              <a:solidFill>
                <a:schemeClr val="dk1"/>
              </a:solidFill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1086</Words>
  <Application>Microsoft Macintosh PowerPoint</Application>
  <PresentationFormat>Affichage à l'écran (16:9)</PresentationFormat>
  <Paragraphs>140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Lexend ExtraBold</vt:lpstr>
      <vt:lpstr>Calibri</vt:lpstr>
      <vt:lpstr>Lexend Medium</vt:lpstr>
      <vt:lpstr>Lexend</vt:lpstr>
      <vt:lpstr>Roboto Mono</vt:lpstr>
      <vt:lpstr>Lexend Light</vt:lpstr>
      <vt:lpstr>Arial</vt:lpstr>
      <vt:lpstr>Consolas</vt:lpstr>
      <vt:lpstr>Simple Light</vt:lpstr>
      <vt:lpstr>Apprendre à Coder</vt:lpstr>
      <vt:lpstr>Les 10 commandements du parfait codeur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Apprendre à Coder</dc:title>
  <cp:lastModifiedBy>Christian Andany</cp:lastModifiedBy>
  <cp:revision>1</cp:revision>
  <dcterms:modified xsi:type="dcterms:W3CDTF">2024-03-20T18:53:04Z</dcterms:modified>
</cp:coreProperties>
</file>