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Lexend ExtraBold"/>
      <p:bold r:id="rId11"/>
    </p:embeddedFont>
    <p:embeddedFont>
      <p:font typeface="Lexend Light"/>
      <p:regular r:id="rId12"/>
      <p:bold r:id="rId13"/>
    </p:embeddedFont>
    <p:embeddedFont>
      <p:font typeface="Lexend Medium"/>
      <p:regular r:id="rId14"/>
      <p:bold r:id="rId15"/>
    </p:embeddedFont>
    <p:embeddedFont>
      <p:font typeface="Playfair Display ExtraBold"/>
      <p:bold r:id="rId16"/>
      <p:boldItalic r:id="rId17"/>
    </p:embeddedFont>
    <p:embeddedFont>
      <p:font typeface="Lexend ExtraLight"/>
      <p:regular r:id="rId18"/>
      <p:bold r:id="rId19"/>
    </p:embeddedFont>
    <p:embeddedFont>
      <p:font typeface="Lexen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exend-regular.fntdata"/><Relationship Id="rId11" Type="http://schemas.openxmlformats.org/officeDocument/2006/relationships/font" Target="fonts/LexendExtraBold-bold.fntdata"/><Relationship Id="rId10" Type="http://schemas.openxmlformats.org/officeDocument/2006/relationships/slide" Target="slides/slide5.xml"/><Relationship Id="rId21" Type="http://schemas.openxmlformats.org/officeDocument/2006/relationships/font" Target="fonts/Lexend-bold.fntdata"/><Relationship Id="rId13" Type="http://schemas.openxmlformats.org/officeDocument/2006/relationships/font" Target="fonts/LexendLight-bold.fntdata"/><Relationship Id="rId12" Type="http://schemas.openxmlformats.org/officeDocument/2006/relationships/font" Target="fonts/Lexend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Medium-bold.fntdata"/><Relationship Id="rId14" Type="http://schemas.openxmlformats.org/officeDocument/2006/relationships/font" Target="fonts/LexendMedium-regular.fntdata"/><Relationship Id="rId17" Type="http://schemas.openxmlformats.org/officeDocument/2006/relationships/font" Target="fonts/PlayfairDisplayExtraBold-boldItalic.fntdata"/><Relationship Id="rId16" Type="http://schemas.openxmlformats.org/officeDocument/2006/relationships/font" Target="fonts/PlayfairDisplayExtraBold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exendExtraLight-bold.fntdata"/><Relationship Id="rId6" Type="http://schemas.openxmlformats.org/officeDocument/2006/relationships/slide" Target="slides/slide1.xml"/><Relationship Id="rId18" Type="http://schemas.openxmlformats.org/officeDocument/2006/relationships/font" Target="fonts/LexendExtra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989b30ea95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989b30ea95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9db122cf0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9db122cf0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9db122cf0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9db122cf0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9db122cf0e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9db122cf0e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9d0d0e0f25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9d0d0e0f25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1302450"/>
            <a:ext cx="8520600" cy="253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2000"/>
              </a:spcBef>
              <a:spcAft>
                <a:spcPts val="0"/>
              </a:spcAft>
              <a:buNone/>
            </a:pPr>
            <a:r>
              <a:rPr lang="fr" sz="5200">
                <a:solidFill>
                  <a:srgbClr val="000000"/>
                </a:solidFill>
                <a:latin typeface="Lexend ExtraBold"/>
                <a:ea typeface="Lexend ExtraBold"/>
                <a:cs typeface="Lexend ExtraBold"/>
                <a:sym typeface="Lexend ExtraBold"/>
              </a:rPr>
              <a:t>Introspection</a:t>
            </a:r>
            <a:endParaRPr sz="5200">
              <a:solidFill>
                <a:srgbClr val="000000"/>
              </a:solidFill>
              <a:latin typeface="Lexend ExtraBold"/>
              <a:ea typeface="Lexend ExtraBold"/>
              <a:cs typeface="Lexend ExtraBold"/>
              <a:sym typeface="Lexend ExtraBold"/>
            </a:endParaRPr>
          </a:p>
          <a:p>
            <a:pPr indent="0" lvl="0" marL="0" rtl="0" algn="ctr">
              <a:spcBef>
                <a:spcPts val="3000"/>
              </a:spcBef>
              <a:spcAft>
                <a:spcPts val="0"/>
              </a:spcAft>
              <a:buNone/>
            </a:pPr>
            <a:r>
              <a:rPr lang="fr">
                <a:solidFill>
                  <a:srgbClr val="000000"/>
                </a:solidFill>
                <a:latin typeface="Lexend Medium"/>
                <a:ea typeface="Lexend Medium"/>
                <a:cs typeface="Lexend Medium"/>
                <a:sym typeface="Lexend Medium"/>
              </a:rPr>
              <a:t>Lorsque je </a:t>
            </a:r>
            <a:r>
              <a:rPr lang="fr">
                <a:solidFill>
                  <a:srgbClr val="000000"/>
                </a:solidFill>
                <a:latin typeface="Lexend Medium"/>
                <a:ea typeface="Lexend Medium"/>
                <a:cs typeface="Lexend Medium"/>
                <a:sym typeface="Lexend Medium"/>
              </a:rPr>
              <a:t>résous</a:t>
            </a:r>
            <a:r>
              <a:rPr lang="fr">
                <a:solidFill>
                  <a:srgbClr val="000000"/>
                </a:solidFill>
                <a:latin typeface="Lexend Medium"/>
                <a:ea typeface="Lexend Medium"/>
                <a:cs typeface="Lexend Medium"/>
                <a:sym typeface="Lexend Medium"/>
              </a:rPr>
              <a:t> un problème :</a:t>
            </a:r>
            <a:endParaRPr>
              <a:solidFill>
                <a:srgbClr val="000000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ctr">
              <a:spcBef>
                <a:spcPts val="1000"/>
              </a:spcBef>
              <a:spcAft>
                <a:spcPts val="1000"/>
              </a:spcAft>
              <a:buNone/>
            </a:pPr>
            <a:r>
              <a:rPr lang="fr">
                <a:solidFill>
                  <a:srgbClr val="000000"/>
                </a:solidFill>
                <a:latin typeface="Lexend ExtraLight"/>
                <a:ea typeface="Lexend ExtraLight"/>
                <a:cs typeface="Lexend ExtraLight"/>
                <a:sym typeface="Lexend ExtraLight"/>
              </a:rPr>
              <a:t>“</a:t>
            </a:r>
            <a:r>
              <a:rPr lang="fr">
                <a:latin typeface="Lexend ExtraLight"/>
                <a:ea typeface="Lexend ExtraLight"/>
                <a:cs typeface="Lexend ExtraLight"/>
                <a:sym typeface="Lexend ExtraLight"/>
              </a:rPr>
              <a:t>A quoi </a:t>
            </a:r>
            <a:r>
              <a:rPr i="1" lang="fr" sz="5300">
                <a:latin typeface="Playfair Display ExtraBold"/>
                <a:ea typeface="Playfair Display ExtraBold"/>
                <a:cs typeface="Playfair Display ExtraBold"/>
                <a:sym typeface="Playfair Display ExtraBold"/>
              </a:rPr>
              <a:t> je </a:t>
            </a:r>
            <a:r>
              <a:rPr lang="fr">
                <a:latin typeface="Lexend ExtraLight"/>
                <a:ea typeface="Lexend ExtraLight"/>
                <a:cs typeface="Lexend ExtraLight"/>
                <a:sym typeface="Lexend ExtraLight"/>
              </a:rPr>
              <a:t> pense ?”</a:t>
            </a:r>
            <a:endParaRPr>
              <a:solidFill>
                <a:srgbClr val="000000"/>
              </a:solidFill>
              <a:latin typeface="Lexend ExtraLight"/>
              <a:ea typeface="Lexend ExtraLight"/>
              <a:cs typeface="Lexend ExtraLight"/>
              <a:sym typeface="Lexend Extra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1225" y="0"/>
            <a:ext cx="434154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/>
          <p:nvPr>
            <p:ph type="title"/>
          </p:nvPr>
        </p:nvSpPr>
        <p:spPr>
          <a:xfrm>
            <a:off x="5864000" y="265650"/>
            <a:ext cx="29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"/>
                <a:ea typeface="Lexend"/>
                <a:cs typeface="Lexend"/>
                <a:sym typeface="Lexend"/>
              </a:rPr>
              <a:t>Images mentales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 rot="-5400000">
            <a:off x="-1769075" y="2285400"/>
            <a:ext cx="4464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"/>
                <a:ea typeface="Lexend"/>
                <a:cs typeface="Lexend"/>
                <a:sym typeface="Lexend"/>
              </a:rPr>
              <a:t>Processus de réflexion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925" y="152400"/>
            <a:ext cx="682621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0"/>
            <a:ext cx="822960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708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504950" y="476413"/>
            <a:ext cx="3205500" cy="19956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0000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11000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rebours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valeur, recopie ce nombre sur la sortie, suivi de tous les nombres qui le précèdent s’il est positif, ou qui le suivent s’il est négatif, jusqu’à zéro.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3		!: 3, 2, 1, 0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-2		!: -2, -1, 0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4871225" y="414475"/>
            <a:ext cx="3205500" cy="2119500"/>
          </a:xfrm>
          <a:prstGeom prst="rect">
            <a:avLst/>
          </a:prstGeom>
          <a:solidFill>
            <a:schemeClr val="lt1"/>
          </a:solidFill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0000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11001</a:t>
            </a:r>
            <a:endParaRPr b="1" sz="24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2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Comparateur</a:t>
            </a:r>
            <a:endParaRPr b="1" sz="12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si les valeurs sont de même signe copie 0 sur la sortie, sinon copie 1.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3		!: 0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-2, 2	!: 1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1, 0		!: 0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2685450" y="1885975"/>
            <a:ext cx="26577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800">
                <a:solidFill>
                  <a:schemeClr val="lt1"/>
                </a:solidFill>
                <a:highlight>
                  <a:schemeClr val="dk1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 sz="180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7016525" y="1885975"/>
            <a:ext cx="26577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800">
                <a:solidFill>
                  <a:schemeClr val="lt1"/>
                </a:solidFill>
                <a:highlight>
                  <a:srgbClr val="FF0000"/>
                </a:highlight>
                <a:latin typeface="Lexend Light"/>
                <a:ea typeface="Lexend Light"/>
                <a:cs typeface="Lexend Light"/>
                <a:sym typeface="Lexend Light"/>
              </a:rPr>
              <a:t>→ 11 instructions</a:t>
            </a:r>
            <a:endParaRPr sz="1800">
              <a:solidFill>
                <a:schemeClr val="lt1"/>
              </a:solidFill>
              <a:highlight>
                <a:srgbClr val="FF0000"/>
              </a:highlight>
            </a:endParaRPr>
          </a:p>
        </p:txBody>
      </p:sp>
      <p:pic>
        <p:nvPicPr>
          <p:cNvPr descr="Vector Challenge Sign Pop Art Comic Speech Bubble With Expression Text  Competition Bright Dynamic Cartoon Splash Illustration Stock Illustration -  Download Image Now - iStock" id="80" name="Google Shape;8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6425" y="3340900"/>
            <a:ext cx="2381250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7"/>
          <p:cNvSpPr txBox="1"/>
          <p:nvPr/>
        </p:nvSpPr>
        <p:spPr>
          <a:xfrm>
            <a:off x="474300" y="2839975"/>
            <a:ext cx="8195400" cy="541800"/>
          </a:xfrm>
          <a:prstGeom prst="rect">
            <a:avLst/>
          </a:prstGeom>
          <a:solidFill>
            <a:srgbClr val="FF1366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9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Résoudre ces problèmes en prenant conscience de vos réflexions</a:t>
            </a:r>
            <a:endParaRPr b="1" sz="19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